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51.jpg" ContentType="image/png"/>
  <Override PartName="/ppt/media/image54.jpg" ContentType="image/png"/>
  <Override PartName="/ppt/media/image55.jpg" ContentType="image/pn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45"/>
  </p:notesMasterIdLst>
  <p:sldIdLst>
    <p:sldId id="256" r:id="rId2"/>
    <p:sldId id="257" r:id="rId3"/>
    <p:sldId id="279" r:id="rId4"/>
    <p:sldId id="258" r:id="rId5"/>
    <p:sldId id="291" r:id="rId6"/>
    <p:sldId id="278" r:id="rId7"/>
    <p:sldId id="280" r:id="rId8"/>
    <p:sldId id="282" r:id="rId9"/>
    <p:sldId id="283" r:id="rId10"/>
    <p:sldId id="259" r:id="rId11"/>
    <p:sldId id="284" r:id="rId12"/>
    <p:sldId id="285" r:id="rId13"/>
    <p:sldId id="286" r:id="rId14"/>
    <p:sldId id="265" r:id="rId15"/>
    <p:sldId id="287" r:id="rId16"/>
    <p:sldId id="262" r:id="rId17"/>
    <p:sldId id="300" r:id="rId18"/>
    <p:sldId id="295" r:id="rId19"/>
    <p:sldId id="294" r:id="rId20"/>
    <p:sldId id="296" r:id="rId21"/>
    <p:sldId id="297" r:id="rId22"/>
    <p:sldId id="298" r:id="rId23"/>
    <p:sldId id="299" r:id="rId24"/>
    <p:sldId id="301" r:id="rId25"/>
    <p:sldId id="305" r:id="rId26"/>
    <p:sldId id="306" r:id="rId27"/>
    <p:sldId id="307" r:id="rId28"/>
    <p:sldId id="302" r:id="rId29"/>
    <p:sldId id="304" r:id="rId30"/>
    <p:sldId id="303" r:id="rId31"/>
    <p:sldId id="308" r:id="rId32"/>
    <p:sldId id="309" r:id="rId33"/>
    <p:sldId id="310" r:id="rId34"/>
    <p:sldId id="311" r:id="rId35"/>
    <p:sldId id="312" r:id="rId36"/>
    <p:sldId id="292" r:id="rId37"/>
    <p:sldId id="293" r:id="rId38"/>
    <p:sldId id="313" r:id="rId39"/>
    <p:sldId id="314" r:id="rId40"/>
    <p:sldId id="315" r:id="rId41"/>
    <p:sldId id="260" r:id="rId42"/>
    <p:sldId id="289" r:id="rId43"/>
    <p:sldId id="290" r:id="rId44"/>
  </p:sldIdLst>
  <p:sldSz cx="18288000" cy="10287000"/>
  <p:notesSz cx="6858000" cy="9144000"/>
  <p:embeddedFontLst>
    <p:embeddedFont>
      <p:font typeface="Archivo Black" panose="020B0604020202020204" charset="0"/>
      <p:regular r:id="rId46"/>
    </p:embeddedFont>
    <p:embeddedFont>
      <p:font typeface="Comic Sans MS" panose="030F0702030302020204" pitchFamily="66" charset="0"/>
      <p:regular r:id="rId47"/>
      <p:bold r:id="rId48"/>
      <p:italic r:id="rId49"/>
      <p:boldItalic r:id="rId50"/>
    </p:embeddedFont>
    <p:embeddedFont>
      <p:font typeface="Microsoft YaHei" panose="020B0503020204020204" pitchFamily="34" charset="-122"/>
      <p:regular r:id="rId51"/>
      <p:bold r:id="rId52"/>
    </p:embeddedFont>
    <p:embeddedFont>
      <p:font typeface="Noto Sans" panose="020B050204050402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85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4FE34E-8F85-473B-ACDC-6AC4210F5BB2}">
  <a:tblStyle styleId="{1C4FE34E-8F85-473B-ACDC-6AC4210F5BB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319"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dirty="0">
                <a:solidFill>
                  <a:schemeClr val="bg1"/>
                </a:solidFill>
              </a:rPr>
              <a:t>Committed Ratio : 100%</a:t>
            </a:r>
          </a:p>
        </c:rich>
      </c:tx>
      <c:overlay val="0"/>
      <c:spPr>
        <a:solidFill>
          <a:schemeClr val="accent1"/>
        </a:solid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Sheet3!$B$1:$C$1</c:f>
              <c:strCache>
                <c:ptCount val="2"/>
                <c:pt idx="0">
                  <c:v>Commited Story Points</c:v>
                </c:pt>
                <c:pt idx="1">
                  <c:v>Finished Story Points</c:v>
                </c:pt>
              </c:strCache>
            </c:strRef>
          </c:cat>
          <c:val>
            <c:numRef>
              <c:f>Sheet3!$B$2:$C$2</c:f>
              <c:numCache>
                <c:formatCode>General</c:formatCode>
                <c:ptCount val="2"/>
                <c:pt idx="0">
                  <c:v>162</c:v>
                </c:pt>
                <c:pt idx="1">
                  <c:v>162</c:v>
                </c:pt>
              </c:numCache>
            </c:numRef>
          </c:val>
          <c:extLst>
            <c:ext xmlns:c16="http://schemas.microsoft.com/office/drawing/2014/chart" uri="{C3380CC4-5D6E-409C-BE32-E72D297353CC}">
              <c16:uniqueId val="{00000000-9A8D-4E15-B657-FA2494C82716}"/>
            </c:ext>
          </c:extLst>
        </c:ser>
        <c:dLbls>
          <c:dLblPos val="inEnd"/>
          <c:showLegendKey val="0"/>
          <c:showVal val="1"/>
          <c:showCatName val="0"/>
          <c:showSerName val="0"/>
          <c:showPercent val="0"/>
          <c:showBubbleSize val="0"/>
        </c:dLbls>
        <c:gapWidth val="95"/>
        <c:overlap val="-100"/>
        <c:axId val="1105397359"/>
        <c:axId val="1105407439"/>
      </c:barChart>
      <c:catAx>
        <c:axId val="1105397359"/>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105407439"/>
        <c:crosses val="autoZero"/>
        <c:auto val="1"/>
        <c:lblAlgn val="ctr"/>
        <c:lblOffset val="100"/>
        <c:noMultiLvlLbl val="0"/>
      </c:catAx>
      <c:valAx>
        <c:axId val="1105407439"/>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1053973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 name="Google Shape;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6E141AF2-2501-B926-86CF-2B47CFBDE860}"/>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2BEC11EF-9974-6933-CCAE-8B52681D08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3678B8C5-BF14-A586-07CF-92B043A7B2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1844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CE729A5A-8361-C4CF-D649-6E7300561F17}"/>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7B3B3AD1-03CB-F218-7C5B-B9DAA3EEFE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161D9821-D5B0-47AB-A22E-9803EDC3BD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120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4FBEBE20-52EE-6D9F-7578-373A254A5AA9}"/>
            </a:ext>
          </a:extLst>
        </p:cNvPr>
        <p:cNvGrpSpPr/>
        <p:nvPr/>
      </p:nvGrpSpPr>
      <p:grpSpPr>
        <a:xfrm>
          <a:off x="0" y="0"/>
          <a:ext cx="0" cy="0"/>
          <a:chOff x="0" y="0"/>
          <a:chExt cx="0" cy="0"/>
        </a:xfrm>
      </p:grpSpPr>
      <p:sp>
        <p:nvSpPr>
          <p:cNvPr id="188" name="Google Shape;188;p10:notes">
            <a:extLst>
              <a:ext uri="{FF2B5EF4-FFF2-40B4-BE49-F238E27FC236}">
                <a16:creationId xmlns:a16="http://schemas.microsoft.com/office/drawing/2014/main" id="{138AC843-091E-EF23-4E29-96160A3072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a:extLst>
              <a:ext uri="{FF2B5EF4-FFF2-40B4-BE49-F238E27FC236}">
                <a16:creationId xmlns:a16="http://schemas.microsoft.com/office/drawing/2014/main" id="{1BCCF95A-1D4B-AF01-4022-50334E7688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5476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04B2A60E-F6A7-1431-82A8-7188AB359726}"/>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A9E7939C-5934-0D79-2FC7-31BCEDCEF2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8CFE9BF0-4CA2-DFFE-AA64-BDCFC141E2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416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3F5608B6-D155-6DE0-3BB8-0FA9A056150A}"/>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7B397E4C-8DCB-28DF-E4D8-31CF51881C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4A7831D7-56BB-BD7F-03CC-515CF6C3A2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035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968EB0F5-9F16-E6BC-1B96-D697FF4E2DEB}"/>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FA3C8BDF-2593-ADE4-88FD-2123663208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193239EC-FC96-7564-9A5C-1B59678637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5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AF4DE9C3-0B7B-19DE-2704-A069B849770C}"/>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0F8B0A73-854D-E4D5-C9C2-BA9F841A45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5DF872EF-619F-3055-DAFA-053CFCF161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3731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1CE42D54-45A5-F12E-4D0A-E42C238975D5}"/>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72BE08E8-CAD3-7309-B4C5-1C14E97132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FEB33DAA-973D-D5D6-38B1-82EE05942D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8021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subTitle" idx="1"/>
          </p:nvPr>
        </p:nvSpPr>
        <p:spPr>
          <a:xfrm>
            <a:off x="5590675" y="2724175"/>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1" name="Google Shape;11;p3"/>
          <p:cNvSpPr txBox="1">
            <a:spLocks noGrp="1"/>
          </p:cNvSpPr>
          <p:nvPr>
            <p:ph type="ctrTitle"/>
          </p:nvPr>
        </p:nvSpPr>
        <p:spPr>
          <a:xfrm>
            <a:off x="2990050"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4"/>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 name="Google Shape;14;p4"/>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5"/>
          <p:cNvSpPr txBox="1">
            <a:spLocks noGrp="1"/>
          </p:cNvSpPr>
          <p:nvPr>
            <p:ph type="body" idx="1"/>
          </p:nvPr>
        </p:nvSpPr>
        <p:spPr>
          <a:xfrm>
            <a:off x="3188813" y="5908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800"/>
              <a:buNone/>
              <a:defRPr sz="2800"/>
            </a:lvl1pPr>
            <a:lvl2pPr marL="914400" lvl="1" indent="-228600" algn="l">
              <a:spcBef>
                <a:spcPts val="360"/>
              </a:spcBef>
              <a:spcAft>
                <a:spcPts val="0"/>
              </a:spcAft>
              <a:buSzPts val="2800"/>
              <a:buNone/>
              <a:defRPr/>
            </a:lvl2pPr>
            <a:lvl3pPr marL="1371600" lvl="2" indent="-228600" algn="l">
              <a:spcBef>
                <a:spcPts val="320"/>
              </a:spcBef>
              <a:spcAft>
                <a:spcPts val="0"/>
              </a:spcAft>
              <a:buSzPts val="2800"/>
              <a:buNone/>
              <a:defRPr sz="2800"/>
            </a:lvl3pPr>
            <a:lvl4pPr marL="1828800" lvl="3" indent="-228600" algn="l">
              <a:spcBef>
                <a:spcPts val="280"/>
              </a:spcBef>
              <a:spcAft>
                <a:spcPts val="0"/>
              </a:spcAft>
              <a:buSzPts val="2800"/>
              <a:buNone/>
              <a:defRPr sz="2800"/>
            </a:lvl4pPr>
            <a:lvl5pPr marL="2286000" lvl="4" indent="-228600" algn="l">
              <a:spcBef>
                <a:spcPts val="280"/>
              </a:spcBef>
              <a:spcAft>
                <a:spcPts val="0"/>
              </a:spcAft>
              <a:buSzPts val="2800"/>
              <a:buNone/>
              <a:defRPr sz="2800"/>
            </a:lvl5pPr>
            <a:lvl6pPr marL="2743200" lvl="5" indent="-228600" algn="l">
              <a:spcBef>
                <a:spcPts val="280"/>
              </a:spcBef>
              <a:spcAft>
                <a:spcPts val="0"/>
              </a:spcAft>
              <a:buSzPts val="2800"/>
              <a:buNone/>
              <a:defRPr sz="2800"/>
            </a:lvl6pPr>
            <a:lvl7pPr marL="3200400" lvl="6" indent="-228600" algn="l">
              <a:spcBef>
                <a:spcPts val="280"/>
              </a:spcBef>
              <a:spcAft>
                <a:spcPts val="0"/>
              </a:spcAft>
              <a:buSzPts val="2800"/>
              <a:buNone/>
              <a:defRPr sz="2800"/>
            </a:lvl7pPr>
            <a:lvl8pPr marL="3657600" lvl="7" indent="-228600" algn="l">
              <a:spcBef>
                <a:spcPts val="280"/>
              </a:spcBef>
              <a:spcAft>
                <a:spcPts val="0"/>
              </a:spcAft>
              <a:buSzPts val="2800"/>
              <a:buNone/>
              <a:defRPr sz="2800"/>
            </a:lvl8pPr>
            <a:lvl9pPr marL="4114800" lvl="8" indent="-228600" algn="l">
              <a:spcBef>
                <a:spcPts val="280"/>
              </a:spcBef>
              <a:spcAft>
                <a:spcPts val="0"/>
              </a:spcAft>
              <a:buSzPts val="2800"/>
              <a:buNone/>
              <a:defRPr sz="2800"/>
            </a:lvl9pPr>
          </a:lstStyle>
          <a:p>
            <a:endParaRPr/>
          </a:p>
        </p:txBody>
      </p:sp>
      <p:sp>
        <p:nvSpPr>
          <p:cNvPr id="17" name="Google Shape;17;p5"/>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
        <p:cNvGrpSpPr/>
        <p:nvPr/>
      </p:nvGrpSpPr>
      <p:grpSpPr>
        <a:xfrm>
          <a:off x="0" y="0"/>
          <a:ext cx="0" cy="0"/>
          <a:chOff x="0" y="0"/>
          <a:chExt cx="0" cy="0"/>
        </a:xfrm>
      </p:grpSpPr>
      <p:sp>
        <p:nvSpPr>
          <p:cNvPr id="19" name="Google Shape;19;p6"/>
          <p:cNvSpPr/>
          <p:nvPr/>
        </p:nvSpPr>
        <p:spPr>
          <a:xfrm>
            <a:off x="777407" y="1028700"/>
            <a:ext cx="16725409" cy="8230956"/>
          </a:xfrm>
          <a:custGeom>
            <a:avLst/>
            <a:gdLst/>
            <a:ahLst/>
            <a:cxnLst/>
            <a:rect l="l" t="t" r="r" b="b"/>
            <a:pathLst>
              <a:path w="4404321" h="2167467" extrusionOk="0">
                <a:moveTo>
                  <a:pt x="0" y="0"/>
                </a:moveTo>
                <a:lnTo>
                  <a:pt x="4404321" y="0"/>
                </a:lnTo>
                <a:lnTo>
                  <a:pt x="4404321"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20" name="Google Shape;20;p6"/>
          <p:cNvSpPr txBox="1">
            <a:spLocks noGrp="1"/>
          </p:cNvSpPr>
          <p:nvPr>
            <p:ph type="body" idx="1"/>
          </p:nvPr>
        </p:nvSpPr>
        <p:spPr>
          <a:xfrm>
            <a:off x="4497775" y="3433850"/>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1" name="Google Shape;21;p6"/>
          <p:cNvSpPr txBox="1">
            <a:spLocks noGrp="1"/>
          </p:cNvSpPr>
          <p:nvPr>
            <p:ph type="body" idx="2"/>
          </p:nvPr>
        </p:nvSpPr>
        <p:spPr>
          <a:xfrm>
            <a:off x="8688775" y="3433850"/>
            <a:ext cx="4038600" cy="4526100"/>
          </a:xfrm>
          <a:prstGeom prst="rect">
            <a:avLst/>
          </a:prstGeom>
          <a:noFill/>
          <a:ln>
            <a:noFill/>
          </a:ln>
        </p:spPr>
        <p:txBody>
          <a:bodyPr spcFirstLastPara="1" wrap="square" lIns="91425" tIns="45700" rIns="91425" bIns="45700" anchor="t" anchorCtr="0">
            <a:normAutofit/>
          </a:bodyPr>
          <a:lstStyle>
            <a:lvl1pPr marL="457200" lvl="0" indent="-355600" algn="l">
              <a:spcBef>
                <a:spcPts val="560"/>
              </a:spcBef>
              <a:spcAft>
                <a:spcPts val="0"/>
              </a:spcAft>
              <a:buClr>
                <a:schemeClr val="dk1"/>
              </a:buClr>
              <a:buSzPts val="2000"/>
              <a:buChar char="•"/>
              <a:defRPr sz="2000"/>
            </a:lvl1pPr>
            <a:lvl2pPr marL="914400" lvl="1" indent="-355600" algn="l">
              <a:spcBef>
                <a:spcPts val="480"/>
              </a:spcBef>
              <a:spcAft>
                <a:spcPts val="0"/>
              </a:spcAft>
              <a:buClr>
                <a:schemeClr val="dk1"/>
              </a:buClr>
              <a:buSzPts val="2000"/>
              <a:buChar char="–"/>
              <a:defRPr sz="20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55600" algn="l">
              <a:spcBef>
                <a:spcPts val="360"/>
              </a:spcBef>
              <a:spcAft>
                <a:spcPts val="0"/>
              </a:spcAft>
              <a:buClr>
                <a:schemeClr val="dk1"/>
              </a:buClr>
              <a:buSzPts val="2000"/>
              <a:buChar char="»"/>
              <a:defRPr/>
            </a:lvl5pPr>
            <a:lvl6pPr marL="2743200" lvl="5" indent="-355600" algn="l">
              <a:spcBef>
                <a:spcPts val="360"/>
              </a:spcBef>
              <a:spcAft>
                <a:spcPts val="0"/>
              </a:spcAft>
              <a:buClr>
                <a:schemeClr val="dk1"/>
              </a:buClr>
              <a:buSzPts val="2000"/>
              <a:buChar char="•"/>
              <a:defRPr/>
            </a:lvl6pPr>
            <a:lvl7pPr marL="3200400" lvl="6" indent="-355600" algn="l">
              <a:spcBef>
                <a:spcPts val="360"/>
              </a:spcBef>
              <a:spcAft>
                <a:spcPts val="0"/>
              </a:spcAft>
              <a:buClr>
                <a:schemeClr val="dk1"/>
              </a:buClr>
              <a:buSzPts val="2000"/>
              <a:buChar char="•"/>
              <a:defRPr/>
            </a:lvl7pPr>
            <a:lvl8pPr marL="3657600" lvl="7" indent="-355600" algn="l">
              <a:spcBef>
                <a:spcPts val="360"/>
              </a:spcBef>
              <a:spcAft>
                <a:spcPts val="0"/>
              </a:spcAft>
              <a:buClr>
                <a:schemeClr val="dk1"/>
              </a:buClr>
              <a:buSzPts val="2000"/>
              <a:buChar char="•"/>
              <a:defRPr/>
            </a:lvl8pPr>
            <a:lvl9pPr marL="4114800" lvl="8" indent="-355600" algn="l">
              <a:spcBef>
                <a:spcPts val="360"/>
              </a:spcBef>
              <a:spcAft>
                <a:spcPts val="0"/>
              </a:spcAft>
              <a:buClr>
                <a:schemeClr val="dk1"/>
              </a:buClr>
              <a:buSzPts val="2000"/>
              <a:buChar char="•"/>
              <a:defRPr/>
            </a:lvl9pPr>
          </a:lstStyle>
          <a:p>
            <a:endParaRPr/>
          </a:p>
        </p:txBody>
      </p:sp>
      <p:sp>
        <p:nvSpPr>
          <p:cNvPr id="22" name="Google Shape;22;p6"/>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7"/>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
        <p:cNvGrpSpPr/>
        <p:nvPr/>
      </p:nvGrpSpPr>
      <p:grpSpPr>
        <a:xfrm>
          <a:off x="0" y="0"/>
          <a:ext cx="0" cy="0"/>
          <a:chOff x="0" y="0"/>
          <a:chExt cx="0" cy="0"/>
        </a:xfrm>
      </p:grpSpPr>
      <p:grpSp>
        <p:nvGrpSpPr>
          <p:cNvPr id="26" name="Google Shape;26;p8"/>
          <p:cNvGrpSpPr/>
          <p:nvPr/>
        </p:nvGrpSpPr>
        <p:grpSpPr>
          <a:xfrm>
            <a:off x="0" y="0"/>
            <a:ext cx="18288000" cy="10287000"/>
            <a:chOff x="0" y="0"/>
            <a:chExt cx="24384000" cy="13716000"/>
          </a:xfrm>
        </p:grpSpPr>
        <p:sp>
          <p:nvSpPr>
            <p:cNvPr id="27" name="Google Shape;27;p8"/>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2">
                <a:alphaModFix/>
              </a:blip>
              <a:stretch>
                <a:fillRect l="-25547" r="-204997"/>
              </a:stretch>
            </a:blipFill>
            <a:ln>
              <a:noFill/>
            </a:ln>
          </p:spPr>
        </p:sp>
        <p:sp>
          <p:nvSpPr>
            <p:cNvPr id="28" name="Google Shape;28;p8"/>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2">
                <a:alphaModFix/>
              </a:blip>
              <a:stretch>
                <a:fillRect l="-29726" r="-254888"/>
              </a:stretch>
            </a:blipFill>
            <a:ln>
              <a:noFill/>
            </a:ln>
          </p:spPr>
        </p:sp>
      </p:grpSp>
      <p:sp>
        <p:nvSpPr>
          <p:cNvPr id="29" name="Google Shape;29;p8"/>
          <p:cNvSpPr/>
          <p:nvPr/>
        </p:nvSpPr>
        <p:spPr>
          <a:xfrm>
            <a:off x="770278" y="978858"/>
            <a:ext cx="16771192" cy="8593239"/>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30" name="Google Shape;30;p8"/>
          <p:cNvSpPr/>
          <p:nvPr/>
        </p:nvSpPr>
        <p:spPr>
          <a:xfrm>
            <a:off x="1293927" y="1470225"/>
            <a:ext cx="15657436" cy="7608616"/>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31" name="Google Shape;31;p8"/>
          <p:cNvSpPr txBox="1">
            <a:spLocks noGrp="1"/>
          </p:cNvSpPr>
          <p:nvPr>
            <p:ph type="body" idx="1"/>
          </p:nvPr>
        </p:nvSpPr>
        <p:spPr>
          <a:xfrm>
            <a:off x="4013175"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2" name="Google Shape;32;p8"/>
          <p:cNvSpPr txBox="1">
            <a:spLocks noGrp="1"/>
          </p:cNvSpPr>
          <p:nvPr>
            <p:ph type="body" idx="2"/>
          </p:nvPr>
        </p:nvSpPr>
        <p:spPr>
          <a:xfrm>
            <a:off x="9384350"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33" name="Google Shape;33;p8"/>
          <p:cNvSpPr txBox="1">
            <a:spLocks noGrp="1"/>
          </p:cNvSpPr>
          <p:nvPr>
            <p:ph type="ctrTitle"/>
          </p:nvPr>
        </p:nvSpPr>
        <p:spPr>
          <a:xfrm>
            <a:off x="2876450" y="1778550"/>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1467738" y="2707275"/>
            <a:ext cx="54864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9"/>
          <p:cNvSpPr>
            <a:spLocks noGrp="1"/>
          </p:cNvSpPr>
          <p:nvPr>
            <p:ph type="pic" idx="2"/>
          </p:nvPr>
        </p:nvSpPr>
        <p:spPr>
          <a:xfrm>
            <a:off x="10976863" y="2349075"/>
            <a:ext cx="5486400" cy="4114800"/>
          </a:xfrm>
          <a:prstGeom prst="rect">
            <a:avLst/>
          </a:prstGeom>
          <a:noFill/>
          <a:ln>
            <a:noFill/>
          </a:ln>
        </p:spPr>
      </p:sp>
      <p:sp>
        <p:nvSpPr>
          <p:cNvPr id="37" name="Google Shape;37;p9"/>
          <p:cNvSpPr txBox="1">
            <a:spLocks noGrp="1"/>
          </p:cNvSpPr>
          <p:nvPr>
            <p:ph type="body" idx="1"/>
          </p:nvPr>
        </p:nvSpPr>
        <p:spPr>
          <a:xfrm>
            <a:off x="1662463" y="4004013"/>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sz="2400"/>
            </a:lvl1pPr>
            <a:lvl2pPr marL="914400" lvl="1" indent="-228600" algn="l">
              <a:spcBef>
                <a:spcPts val="240"/>
              </a:spcBef>
              <a:spcAft>
                <a:spcPts val="0"/>
              </a:spcAft>
              <a:buClr>
                <a:schemeClr val="dk1"/>
              </a:buClr>
              <a:buSzPts val="2400"/>
              <a:buNone/>
              <a:defRPr sz="2400"/>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sz="2400"/>
            </a:lvl4pPr>
            <a:lvl5pPr marL="2286000" lvl="4" indent="-228600" algn="l">
              <a:spcBef>
                <a:spcPts val="180"/>
              </a:spcBef>
              <a:spcAft>
                <a:spcPts val="0"/>
              </a:spcAft>
              <a:buClr>
                <a:schemeClr val="dk1"/>
              </a:buClr>
              <a:buSzPts val="2400"/>
              <a:buNone/>
              <a:defRPr sz="2400"/>
            </a:lvl5pPr>
            <a:lvl6pPr marL="2743200" lvl="5" indent="-228600" algn="l">
              <a:spcBef>
                <a:spcPts val="180"/>
              </a:spcBef>
              <a:spcAft>
                <a:spcPts val="0"/>
              </a:spcAft>
              <a:buClr>
                <a:schemeClr val="dk1"/>
              </a:buClr>
              <a:buSzPts val="2400"/>
              <a:buNone/>
              <a:defRPr sz="2400"/>
            </a:lvl6pPr>
            <a:lvl7pPr marL="3200400" lvl="6" indent="-228600" algn="l">
              <a:spcBef>
                <a:spcPts val="180"/>
              </a:spcBef>
              <a:spcAft>
                <a:spcPts val="0"/>
              </a:spcAft>
              <a:buClr>
                <a:schemeClr val="dk1"/>
              </a:buClr>
              <a:buSzPts val="2400"/>
              <a:buNone/>
              <a:defRPr sz="2400"/>
            </a:lvl7pPr>
            <a:lvl8pPr marL="3657600" lvl="7" indent="-228600" algn="l">
              <a:spcBef>
                <a:spcPts val="180"/>
              </a:spcBef>
              <a:spcAft>
                <a:spcPts val="0"/>
              </a:spcAft>
              <a:buClr>
                <a:schemeClr val="dk1"/>
              </a:buClr>
              <a:buSzPts val="2400"/>
              <a:buNone/>
              <a:defRPr sz="2400"/>
            </a:lvl8pPr>
            <a:lvl9pPr marL="4114800" lvl="8" indent="-228600" algn="l">
              <a:spcBef>
                <a:spcPts val="180"/>
              </a:spcBef>
              <a:spcAft>
                <a:spcPts val="0"/>
              </a:spcAft>
              <a:buClr>
                <a:schemeClr val="dk1"/>
              </a:buClr>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69750" y="1313200"/>
            <a:ext cx="115617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400"/>
              <a:buFont typeface="Archivo Black"/>
              <a:buNone/>
              <a:defRPr sz="4400" i="0" u="none" strike="noStrike" cap="none">
                <a:solidFill>
                  <a:schemeClr val="lt1"/>
                </a:solidFill>
                <a:latin typeface="Archivo Black"/>
                <a:ea typeface="Archivo Black"/>
                <a:cs typeface="Archivo Black"/>
                <a:sym typeface="Archivo Black"/>
              </a:defRPr>
            </a:lvl1pPr>
            <a:lvl2pPr lvl="1">
              <a:spcBef>
                <a:spcPts val="0"/>
              </a:spcBef>
              <a:spcAft>
                <a:spcPts val="0"/>
              </a:spcAft>
              <a:buClr>
                <a:schemeClr val="lt1"/>
              </a:buClr>
              <a:buSzPts val="1400"/>
              <a:buNone/>
              <a:defRPr sz="1800">
                <a:solidFill>
                  <a:schemeClr val="lt1"/>
                </a:solidFill>
              </a:defRPr>
            </a:lvl2pPr>
            <a:lvl3pPr lvl="2">
              <a:spcBef>
                <a:spcPts val="0"/>
              </a:spcBef>
              <a:spcAft>
                <a:spcPts val="0"/>
              </a:spcAft>
              <a:buClr>
                <a:schemeClr val="lt1"/>
              </a:buClr>
              <a:buSzPts val="1400"/>
              <a:buNone/>
              <a:defRPr sz="1800">
                <a:solidFill>
                  <a:schemeClr val="lt1"/>
                </a:solidFill>
              </a:defRPr>
            </a:lvl3pPr>
            <a:lvl4pPr lvl="3">
              <a:spcBef>
                <a:spcPts val="0"/>
              </a:spcBef>
              <a:spcAft>
                <a:spcPts val="0"/>
              </a:spcAft>
              <a:buClr>
                <a:schemeClr val="lt1"/>
              </a:buClr>
              <a:buSzPts val="1400"/>
              <a:buNone/>
              <a:defRPr sz="1800">
                <a:solidFill>
                  <a:schemeClr val="lt1"/>
                </a:solidFill>
              </a:defRPr>
            </a:lvl4pPr>
            <a:lvl5pPr lvl="4">
              <a:spcBef>
                <a:spcPts val="0"/>
              </a:spcBef>
              <a:spcAft>
                <a:spcPts val="0"/>
              </a:spcAft>
              <a:buClr>
                <a:schemeClr val="lt1"/>
              </a:buClr>
              <a:buSzPts val="1400"/>
              <a:buNone/>
              <a:defRPr sz="1800">
                <a:solidFill>
                  <a:schemeClr val="lt1"/>
                </a:solidFill>
              </a:defRPr>
            </a:lvl5pPr>
            <a:lvl6pPr lvl="5">
              <a:spcBef>
                <a:spcPts val="0"/>
              </a:spcBef>
              <a:spcAft>
                <a:spcPts val="0"/>
              </a:spcAft>
              <a:buClr>
                <a:schemeClr val="lt1"/>
              </a:buClr>
              <a:buSzPts val="1400"/>
              <a:buNone/>
              <a:defRPr sz="1800">
                <a:solidFill>
                  <a:schemeClr val="lt1"/>
                </a:solidFill>
              </a:defRPr>
            </a:lvl6pPr>
            <a:lvl7pPr lvl="6">
              <a:spcBef>
                <a:spcPts val="0"/>
              </a:spcBef>
              <a:spcAft>
                <a:spcPts val="0"/>
              </a:spcAft>
              <a:buClr>
                <a:schemeClr val="lt1"/>
              </a:buClr>
              <a:buSzPts val="1400"/>
              <a:buNone/>
              <a:defRPr sz="1800">
                <a:solidFill>
                  <a:schemeClr val="lt1"/>
                </a:solidFill>
              </a:defRPr>
            </a:lvl7pPr>
            <a:lvl8pPr lvl="7">
              <a:spcBef>
                <a:spcPts val="0"/>
              </a:spcBef>
              <a:spcAft>
                <a:spcPts val="0"/>
              </a:spcAft>
              <a:buClr>
                <a:schemeClr val="lt1"/>
              </a:buClr>
              <a:buSzPts val="1400"/>
              <a:buNone/>
              <a:defRPr sz="1800">
                <a:solidFill>
                  <a:schemeClr val="lt1"/>
                </a:solidFill>
              </a:defRPr>
            </a:lvl8pPr>
            <a:lvl9pPr lvl="8">
              <a:spcBef>
                <a:spcPts val="0"/>
              </a:spcBef>
              <a:spcAft>
                <a:spcPts val="0"/>
              </a:spcAft>
              <a:buClr>
                <a:schemeClr val="lt1"/>
              </a:buClr>
              <a:buSzPts val="1400"/>
              <a:buNone/>
              <a:defRPr sz="1800">
                <a:solidFill>
                  <a:schemeClr val="lt1"/>
                </a:solidFill>
              </a:defRPr>
            </a:lvl9pPr>
          </a:lstStyle>
          <a:p>
            <a:endParaRPr/>
          </a:p>
        </p:txBody>
      </p:sp>
      <p:sp>
        <p:nvSpPr>
          <p:cNvPr id="7" name="Google Shape;7;p1"/>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Noto Sans"/>
              <a:buChar char="•"/>
              <a:defRPr sz="3200" i="0" u="none" strike="noStrike" cap="none">
                <a:solidFill>
                  <a:schemeClr val="lt1"/>
                </a:solidFill>
                <a:latin typeface="Noto Sans"/>
                <a:ea typeface="Noto Sans"/>
                <a:cs typeface="Noto Sans"/>
                <a:sym typeface="Noto Sans"/>
              </a:defRPr>
            </a:lvl1pPr>
            <a:lvl2pPr marL="914400" marR="0" lvl="1" indent="-406400" algn="l" rtl="0">
              <a:spcBef>
                <a:spcPts val="560"/>
              </a:spcBef>
              <a:spcAft>
                <a:spcPts val="0"/>
              </a:spcAft>
              <a:buClr>
                <a:schemeClr val="lt1"/>
              </a:buClr>
              <a:buSzPts val="2800"/>
              <a:buFont typeface="Noto Sans"/>
              <a:buChar char="–"/>
              <a:defRPr sz="2800" i="0" u="none" strike="noStrike" cap="none">
                <a:solidFill>
                  <a:schemeClr val="lt1"/>
                </a:solidFill>
                <a:latin typeface="Noto Sans"/>
                <a:ea typeface="Noto Sans"/>
                <a:cs typeface="Noto Sans"/>
                <a:sym typeface="Noto Sans"/>
              </a:defRPr>
            </a:lvl2pPr>
            <a:lvl3pPr marL="1371600" marR="0" lvl="2" indent="-381000" algn="l" rtl="0">
              <a:spcBef>
                <a:spcPts val="480"/>
              </a:spcBef>
              <a:spcAft>
                <a:spcPts val="0"/>
              </a:spcAft>
              <a:buClr>
                <a:schemeClr val="lt1"/>
              </a:buClr>
              <a:buSzPts val="2400"/>
              <a:buFont typeface="Noto Sans"/>
              <a:buChar char="•"/>
              <a:defRPr sz="2400" i="0" u="none" strike="noStrike" cap="none">
                <a:solidFill>
                  <a:schemeClr val="lt1"/>
                </a:solidFill>
                <a:latin typeface="Noto Sans"/>
                <a:ea typeface="Noto Sans"/>
                <a:cs typeface="Noto Sans"/>
                <a:sym typeface="Noto Sans"/>
              </a:defRPr>
            </a:lvl3pPr>
            <a:lvl4pPr marL="1828800" marR="0" lvl="3"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4pPr>
            <a:lvl5pPr marL="2286000" marR="0" lvl="4"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5pPr>
            <a:lvl6pPr marL="2743200" marR="0" lvl="5"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6pPr>
            <a:lvl7pPr marL="3200400" marR="0" lvl="6"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7pPr>
            <a:lvl8pPr marL="3657600" marR="0" lvl="7"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8pPr>
            <a:lvl9pPr marL="4114800" marR="0" lvl="8"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47.png"/><Relationship Id="rId21" Type="http://schemas.openxmlformats.org/officeDocument/2006/relationships/image" Target="../media/image64.png"/><Relationship Id="rId7" Type="http://schemas.openxmlformats.org/officeDocument/2006/relationships/image" Target="../media/image51.jp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14.xml"/><Relationship Id="rId16" Type="http://schemas.openxmlformats.org/officeDocument/2006/relationships/image" Target="../media/image60.png"/><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jp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jpg"/><Relationship Id="rId19"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1.jpg"/><Relationship Id="rId7" Type="http://schemas.openxmlformats.org/officeDocument/2006/relationships/image" Target="../media/image76.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1.png"/><Relationship Id="rId3" Type="http://schemas.openxmlformats.org/officeDocument/2006/relationships/image" Target="../media/image16.svg"/><Relationship Id="rId21" Type="http://schemas.openxmlformats.org/officeDocument/2006/relationships/image" Target="../media/image34.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10" Type="http://schemas.openxmlformats.org/officeDocument/2006/relationships/image" Target="../media/image23.png"/><Relationship Id="rId19" Type="http://schemas.openxmlformats.org/officeDocument/2006/relationships/image" Target="../media/image32.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 Id="rId22"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tmw/2025S-RushHour/blob/main/Documents/Team_Working_Agreement/Rush%20Hour_Team%20Agreement.pdf"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41"/>
        <p:cNvGrpSpPr/>
        <p:nvPr/>
      </p:nvGrpSpPr>
      <p:grpSpPr>
        <a:xfrm>
          <a:off x="0" y="0"/>
          <a:ext cx="0" cy="0"/>
          <a:chOff x="0" y="0"/>
          <a:chExt cx="0" cy="0"/>
        </a:xfrm>
      </p:grpSpPr>
      <p:sp>
        <p:nvSpPr>
          <p:cNvPr id="43" name="Google Shape;43;p10"/>
          <p:cNvSpPr/>
          <p:nvPr/>
        </p:nvSpPr>
        <p:spPr>
          <a:xfrm>
            <a:off x="6077627" y="6573082"/>
            <a:ext cx="6420159" cy="3402684"/>
          </a:xfrm>
          <a:custGeom>
            <a:avLst/>
            <a:gdLst/>
            <a:ahLst/>
            <a:cxnLst/>
            <a:rect l="l" t="t" r="r" b="b"/>
            <a:pathLst>
              <a:path w="6420159" h="3402684" extrusionOk="0">
                <a:moveTo>
                  <a:pt x="0" y="0"/>
                </a:moveTo>
                <a:lnTo>
                  <a:pt x="6420159" y="0"/>
                </a:lnTo>
                <a:lnTo>
                  <a:pt x="6420159" y="3402684"/>
                </a:lnTo>
                <a:lnTo>
                  <a:pt x="0" y="3402684"/>
                </a:lnTo>
                <a:lnTo>
                  <a:pt x="0" y="0"/>
                </a:lnTo>
                <a:close/>
              </a:path>
            </a:pathLst>
          </a:custGeom>
          <a:blipFill rotWithShape="1">
            <a:blip r:embed="rId3">
              <a:alphaModFix/>
            </a:blip>
            <a:stretch>
              <a:fillRect/>
            </a:stretch>
          </a:blipFill>
          <a:ln>
            <a:noFill/>
          </a:ln>
        </p:spPr>
      </p:sp>
      <p:grpSp>
        <p:nvGrpSpPr>
          <p:cNvPr id="44" name="Google Shape;44;p10"/>
          <p:cNvGrpSpPr/>
          <p:nvPr/>
        </p:nvGrpSpPr>
        <p:grpSpPr>
          <a:xfrm>
            <a:off x="1028700" y="5007562"/>
            <a:ext cx="3086120" cy="3266862"/>
            <a:chOff x="0" y="-47625"/>
            <a:chExt cx="812800" cy="860425"/>
          </a:xfrm>
        </p:grpSpPr>
        <p:sp>
          <p:nvSpPr>
            <p:cNvPr id="45" name="Google Shape;45;p10"/>
            <p:cNvSpPr/>
            <p:nvPr/>
          </p:nvSpPr>
          <p:spPr>
            <a:xfrm>
              <a:off x="0" y="0"/>
              <a:ext cx="812800" cy="42302"/>
            </a:xfrm>
            <a:custGeom>
              <a:avLst/>
              <a:gdLst/>
              <a:ahLst/>
              <a:cxnLst/>
              <a:rect l="l" t="t" r="r" b="b"/>
              <a:pathLst>
                <a:path w="812800" h="42302" extrusionOk="0">
                  <a:moveTo>
                    <a:pt x="0" y="0"/>
                  </a:moveTo>
                  <a:lnTo>
                    <a:pt x="812800" y="0"/>
                  </a:lnTo>
                  <a:lnTo>
                    <a:pt x="812800" y="42302"/>
                  </a:lnTo>
                  <a:lnTo>
                    <a:pt x="0" y="42302"/>
                  </a:lnTo>
                  <a:close/>
                </a:path>
              </a:pathLst>
            </a:custGeom>
            <a:solidFill>
              <a:srgbClr val="2D5B8F"/>
            </a:solidFill>
            <a:ln>
              <a:noFill/>
            </a:ln>
          </p:spPr>
        </p:sp>
        <p:sp>
          <p:nvSpPr>
            <p:cNvPr id="46" name="Google Shape;46;p1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 name="Google Shape;47;p10"/>
          <p:cNvGrpSpPr/>
          <p:nvPr/>
        </p:nvGrpSpPr>
        <p:grpSpPr>
          <a:xfrm>
            <a:off x="777978" y="7997750"/>
            <a:ext cx="5299649" cy="1545616"/>
            <a:chOff x="0" y="-66667"/>
            <a:chExt cx="8771002" cy="2060820"/>
          </a:xfrm>
        </p:grpSpPr>
        <p:sp>
          <p:nvSpPr>
            <p:cNvPr id="48" name="Google Shape;48;p10"/>
            <p:cNvSpPr txBox="1"/>
            <p:nvPr/>
          </p:nvSpPr>
          <p:spPr>
            <a:xfrm>
              <a:off x="774760" y="-66667"/>
              <a:ext cx="7996242" cy="206082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Team 1 – Rush Hour</a:t>
              </a:r>
            </a:p>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CS691</a:t>
              </a:r>
            </a:p>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March 2025</a:t>
              </a:r>
            </a:p>
          </p:txBody>
        </p:sp>
        <p:sp>
          <p:nvSpPr>
            <p:cNvPr id="49" name="Google Shape;49;p10"/>
            <p:cNvSpPr/>
            <p:nvPr/>
          </p:nvSpPr>
          <p:spPr>
            <a:xfrm>
              <a:off x="0" y="57219"/>
              <a:ext cx="612216" cy="612216"/>
            </a:xfrm>
            <a:custGeom>
              <a:avLst/>
              <a:gdLst/>
              <a:ahLst/>
              <a:cxnLst/>
              <a:rect l="l" t="t" r="r" b="b"/>
              <a:pathLst>
                <a:path w="612216" h="612216" extrusionOk="0">
                  <a:moveTo>
                    <a:pt x="0" y="0"/>
                  </a:moveTo>
                  <a:lnTo>
                    <a:pt x="612216" y="0"/>
                  </a:lnTo>
                  <a:lnTo>
                    <a:pt x="612216" y="612216"/>
                  </a:lnTo>
                  <a:lnTo>
                    <a:pt x="0" y="612216"/>
                  </a:lnTo>
                  <a:lnTo>
                    <a:pt x="0" y="0"/>
                  </a:lnTo>
                  <a:close/>
                </a:path>
              </a:pathLst>
            </a:custGeom>
            <a:blipFill rotWithShape="1">
              <a:blip r:embed="rId4">
                <a:alphaModFix/>
              </a:blip>
              <a:stretch>
                <a:fillRect/>
              </a:stretch>
            </a:blipFill>
            <a:ln>
              <a:noFill/>
            </a:ln>
          </p:spPr>
        </p:sp>
      </p:grpSp>
      <p:sp>
        <p:nvSpPr>
          <p:cNvPr id="50" name="Google Shape;50;p10"/>
          <p:cNvSpPr txBox="1"/>
          <p:nvPr/>
        </p:nvSpPr>
        <p:spPr>
          <a:xfrm>
            <a:off x="777978" y="1212565"/>
            <a:ext cx="9245400" cy="22159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dirty="0" err="1">
                <a:solidFill>
                  <a:srgbClr val="FFFFFF"/>
                </a:solidFill>
                <a:latin typeface="Microsoft YaHei" panose="020B0503020204020204" pitchFamily="34" charset="-122"/>
                <a:ea typeface="Microsoft YaHei" panose="020B0503020204020204" pitchFamily="34" charset="-122"/>
                <a:cs typeface="Archivo Black"/>
                <a:sym typeface="Archivo Black"/>
              </a:rPr>
              <a:t>uS</a:t>
            </a:r>
            <a:r>
              <a:rPr lang="en-US" sz="7200" b="1" i="0" u="none" strike="noStrike" cap="none" dirty="0" err="1">
                <a:solidFill>
                  <a:srgbClr val="FFFFFF"/>
                </a:solidFill>
                <a:latin typeface="Microsoft YaHei" panose="020B0503020204020204" pitchFamily="34" charset="-122"/>
                <a:ea typeface="Microsoft YaHei" panose="020B0503020204020204" pitchFamily="34" charset="-122"/>
                <a:cs typeface="Archivo Black"/>
                <a:sym typeface="Archivo Black"/>
              </a:rPr>
              <a:t>park</a:t>
            </a:r>
            <a:r>
              <a:rPr lang="en-US" sz="72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 </a:t>
            </a:r>
          </a:p>
          <a:p>
            <a:pPr marL="0" marR="0" lvl="0" indent="0" algn="l" rtl="0">
              <a:lnSpc>
                <a:spcPct val="100000"/>
              </a:lnSpc>
              <a:spcBef>
                <a:spcPts val="0"/>
              </a:spcBef>
              <a:spcAft>
                <a:spcPts val="0"/>
              </a:spcAft>
              <a:buNone/>
            </a:pPr>
            <a:r>
              <a:rPr lang="en-US" sz="7200" b="1" dirty="0">
                <a:solidFill>
                  <a:srgbClr val="FFFFFF"/>
                </a:solidFill>
                <a:latin typeface="Microsoft YaHei" panose="020B0503020204020204" pitchFamily="34" charset="-122"/>
                <a:ea typeface="Microsoft YaHei" panose="020B0503020204020204" pitchFamily="34" charset="-122"/>
                <a:cs typeface="Archivo Black"/>
                <a:sym typeface="Archivo Black"/>
              </a:rPr>
              <a:t>AI Medical Assistor </a:t>
            </a:r>
            <a:endParaRPr lang="en-US" sz="72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endParaRPr>
          </a:p>
        </p:txBody>
      </p:sp>
      <p:sp>
        <p:nvSpPr>
          <p:cNvPr id="51" name="Google Shape;51;p10"/>
          <p:cNvSpPr txBox="1"/>
          <p:nvPr/>
        </p:nvSpPr>
        <p:spPr>
          <a:xfrm>
            <a:off x="1028699" y="5607797"/>
            <a:ext cx="5858797" cy="872098"/>
          </a:xfrm>
          <a:prstGeom prst="rect">
            <a:avLst/>
          </a:prstGeom>
          <a:noFill/>
          <a:ln>
            <a:noFill/>
          </a:ln>
        </p:spPr>
        <p:txBody>
          <a:bodyPr spcFirstLastPara="1" wrap="square" lIns="0" tIns="0" rIns="0" bIns="0" anchor="t" anchorCtr="0">
            <a:spAutoFit/>
          </a:bodyPr>
          <a:lstStyle/>
          <a:p>
            <a:pPr marL="0" marR="0" lvl="0" indent="0" algn="l" rtl="0">
              <a:lnSpc>
                <a:spcPct val="140019"/>
              </a:lnSpc>
              <a:spcBef>
                <a:spcPts val="0"/>
              </a:spcBef>
              <a:spcAft>
                <a:spcPts val="0"/>
              </a:spcAft>
              <a:buNone/>
            </a:pPr>
            <a:r>
              <a:rPr lang="en-US" sz="4048" dirty="0">
                <a:solidFill>
                  <a:srgbClr val="71CBEF"/>
                </a:solidFill>
                <a:latin typeface="Noto Sans"/>
                <a:ea typeface="Noto Sans"/>
                <a:cs typeface="Noto Sans"/>
                <a:sym typeface="Noto Sans"/>
              </a:rPr>
              <a:t>Sprint 1 Presentation</a:t>
            </a:r>
            <a:endParaRPr dirty="0"/>
          </a:p>
        </p:txBody>
      </p:sp>
      <p:pic>
        <p:nvPicPr>
          <p:cNvPr id="9" name="Picture 8">
            <a:extLst>
              <a:ext uri="{FF2B5EF4-FFF2-40B4-BE49-F238E27FC236}">
                <a16:creationId xmlns:a16="http://schemas.microsoft.com/office/drawing/2014/main" id="{CAAEEFCB-99E5-2FE0-E700-EF8D9602A436}"/>
              </a:ext>
            </a:extLst>
          </p:cNvPr>
          <p:cNvPicPr>
            <a:picLocks noChangeAspect="1"/>
          </p:cNvPicPr>
          <p:nvPr/>
        </p:nvPicPr>
        <p:blipFill>
          <a:blip r:embed="rId5"/>
          <a:stretch>
            <a:fillRect/>
          </a:stretch>
        </p:blipFill>
        <p:spPr>
          <a:xfrm>
            <a:off x="11715749" y="-19903"/>
            <a:ext cx="7205599" cy="81105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p:cNvGrpSpPr/>
        <p:nvPr/>
      </p:nvGrpSpPr>
      <p:grpSpPr>
        <a:xfrm>
          <a:off x="0" y="0"/>
          <a:ext cx="0" cy="0"/>
          <a:chOff x="0" y="0"/>
          <a:chExt cx="0" cy="0"/>
        </a:xfrm>
      </p:grpSpPr>
      <p:sp>
        <p:nvSpPr>
          <p:cNvPr id="102" name="Google Shape;102;p13"/>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1</a:t>
            </a:r>
            <a:endParaRPr lang="en-US" dirty="0"/>
          </a:p>
        </p:txBody>
      </p:sp>
      <p:sp>
        <p:nvSpPr>
          <p:cNvPr id="105" name="Google Shape;105;p13"/>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5" name="Picture 4">
            <a:extLst>
              <a:ext uri="{FF2B5EF4-FFF2-40B4-BE49-F238E27FC236}">
                <a16:creationId xmlns:a16="http://schemas.microsoft.com/office/drawing/2014/main" id="{C3C67731-B92C-7C0D-F7DE-56D620BB1BB9}"/>
              </a:ext>
            </a:extLst>
          </p:cNvPr>
          <p:cNvPicPr>
            <a:picLocks noChangeAspect="1"/>
          </p:cNvPicPr>
          <p:nvPr/>
        </p:nvPicPr>
        <p:blipFill>
          <a:blip r:embed="rId3"/>
          <a:stretch>
            <a:fillRect/>
          </a:stretch>
        </p:blipFill>
        <p:spPr>
          <a:xfrm>
            <a:off x="8415339" y="20846"/>
            <a:ext cx="7543800" cy="10287000"/>
          </a:xfrm>
          <a:prstGeom prst="rect">
            <a:avLst/>
          </a:prstGeom>
        </p:spPr>
      </p:pic>
      <p:pic>
        <p:nvPicPr>
          <p:cNvPr id="6" name="Picture 5">
            <a:extLst>
              <a:ext uri="{FF2B5EF4-FFF2-40B4-BE49-F238E27FC236}">
                <a16:creationId xmlns:a16="http://schemas.microsoft.com/office/drawing/2014/main" id="{8A3B0E18-3C67-AEAF-225E-116DB153B204}"/>
              </a:ext>
            </a:extLst>
          </p:cNvPr>
          <p:cNvPicPr>
            <a:picLocks noChangeAspect="1"/>
          </p:cNvPicPr>
          <p:nvPr/>
        </p:nvPicPr>
        <p:blipFill>
          <a:blip r:embed="rId4"/>
          <a:stretch>
            <a:fillRect/>
          </a:stretch>
        </p:blipFill>
        <p:spPr>
          <a:xfrm>
            <a:off x="16130563" y="-57149"/>
            <a:ext cx="2348464" cy="26434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D016831B-833B-E7D2-6086-947EA2846831}"/>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E623A962-CC86-C8EE-0386-D4DDC1E984B7}"/>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0C09C578-E70E-30BB-2596-47AC4F4CE9BD}"/>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2</a:t>
            </a:r>
            <a:endParaRPr lang="en-US" dirty="0"/>
          </a:p>
        </p:txBody>
      </p:sp>
      <p:sp>
        <p:nvSpPr>
          <p:cNvPr id="105" name="Google Shape;105;p13">
            <a:extLst>
              <a:ext uri="{FF2B5EF4-FFF2-40B4-BE49-F238E27FC236}">
                <a16:creationId xmlns:a16="http://schemas.microsoft.com/office/drawing/2014/main" id="{991A8DC7-DE5C-DD6E-9E87-49A774F50BB3}"/>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33A0701A-64C6-611E-6D81-1223FD50FB35}"/>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4" name="Picture 3">
            <a:extLst>
              <a:ext uri="{FF2B5EF4-FFF2-40B4-BE49-F238E27FC236}">
                <a16:creationId xmlns:a16="http://schemas.microsoft.com/office/drawing/2014/main" id="{1471C8CF-066D-40E6-E1FC-76AEDF794580}"/>
              </a:ext>
            </a:extLst>
          </p:cNvPr>
          <p:cNvPicPr>
            <a:picLocks noChangeAspect="1"/>
          </p:cNvPicPr>
          <p:nvPr/>
        </p:nvPicPr>
        <p:blipFill>
          <a:blip r:embed="rId3"/>
          <a:stretch>
            <a:fillRect/>
          </a:stretch>
        </p:blipFill>
        <p:spPr>
          <a:xfrm>
            <a:off x="8112587" y="0"/>
            <a:ext cx="7903185" cy="10287000"/>
          </a:xfrm>
          <a:prstGeom prst="rect">
            <a:avLst/>
          </a:prstGeom>
        </p:spPr>
      </p:pic>
      <p:pic>
        <p:nvPicPr>
          <p:cNvPr id="5" name="Picture 4">
            <a:extLst>
              <a:ext uri="{FF2B5EF4-FFF2-40B4-BE49-F238E27FC236}">
                <a16:creationId xmlns:a16="http://schemas.microsoft.com/office/drawing/2014/main" id="{10B1ED62-39BA-EF15-D873-51F3A74842E1}"/>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541580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374A3E93-DD7A-25F3-30A7-1F8C3F100DE2}"/>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A8A55114-A885-B35C-F4DC-CFA99C03CA9A}"/>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DE85ED02-9F56-8243-0CCA-6F1E5F979255}"/>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3</a:t>
            </a:r>
            <a:endParaRPr lang="en-US" dirty="0"/>
          </a:p>
        </p:txBody>
      </p:sp>
      <p:sp>
        <p:nvSpPr>
          <p:cNvPr id="105" name="Google Shape;105;p13">
            <a:extLst>
              <a:ext uri="{FF2B5EF4-FFF2-40B4-BE49-F238E27FC236}">
                <a16:creationId xmlns:a16="http://schemas.microsoft.com/office/drawing/2014/main" id="{67E6070D-A87B-0FC4-730F-C55BB77ABCEC}"/>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55CBDF1A-94DC-58E5-F210-A093480FDB20}"/>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3" name="Picture 2">
            <a:extLst>
              <a:ext uri="{FF2B5EF4-FFF2-40B4-BE49-F238E27FC236}">
                <a16:creationId xmlns:a16="http://schemas.microsoft.com/office/drawing/2014/main" id="{0D5082FE-136D-2D0D-A5A5-844B691921BC}"/>
              </a:ext>
            </a:extLst>
          </p:cNvPr>
          <p:cNvPicPr>
            <a:picLocks noChangeAspect="1"/>
          </p:cNvPicPr>
          <p:nvPr/>
        </p:nvPicPr>
        <p:blipFill>
          <a:blip r:embed="rId3"/>
          <a:stretch>
            <a:fillRect/>
          </a:stretch>
        </p:blipFill>
        <p:spPr>
          <a:xfrm>
            <a:off x="7772400" y="23868"/>
            <a:ext cx="8032015" cy="10263132"/>
          </a:xfrm>
          <a:prstGeom prst="rect">
            <a:avLst/>
          </a:prstGeom>
        </p:spPr>
      </p:pic>
      <p:pic>
        <p:nvPicPr>
          <p:cNvPr id="5" name="Picture 4">
            <a:extLst>
              <a:ext uri="{FF2B5EF4-FFF2-40B4-BE49-F238E27FC236}">
                <a16:creationId xmlns:a16="http://schemas.microsoft.com/office/drawing/2014/main" id="{2451D273-C82D-466E-1BC3-0AA3EE2F30F7}"/>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350579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B6DE1225-575A-00E7-177E-FC2D200F0C73}"/>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7B5F5850-241F-9A12-5E8A-F4A462AE0B1E}"/>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8D417E0F-7C5F-61D3-D934-A145C0E99B0F}"/>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4</a:t>
            </a:r>
            <a:endParaRPr lang="en-US" dirty="0"/>
          </a:p>
        </p:txBody>
      </p:sp>
      <p:sp>
        <p:nvSpPr>
          <p:cNvPr id="105" name="Google Shape;105;p13">
            <a:extLst>
              <a:ext uri="{FF2B5EF4-FFF2-40B4-BE49-F238E27FC236}">
                <a16:creationId xmlns:a16="http://schemas.microsoft.com/office/drawing/2014/main" id="{E0AB05E3-A850-FB11-78AC-87DB187E20F9}"/>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C59DAEA8-4D25-B765-E3E1-96EF7FFD1A5D}"/>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4" name="Picture 3">
            <a:extLst>
              <a:ext uri="{FF2B5EF4-FFF2-40B4-BE49-F238E27FC236}">
                <a16:creationId xmlns:a16="http://schemas.microsoft.com/office/drawing/2014/main" id="{3065AFE8-B432-1693-EB84-F4A0A25B466C}"/>
              </a:ext>
            </a:extLst>
          </p:cNvPr>
          <p:cNvPicPr>
            <a:picLocks noChangeAspect="1"/>
          </p:cNvPicPr>
          <p:nvPr/>
        </p:nvPicPr>
        <p:blipFill>
          <a:blip r:embed="rId3"/>
          <a:stretch>
            <a:fillRect/>
          </a:stretch>
        </p:blipFill>
        <p:spPr>
          <a:xfrm>
            <a:off x="8193219" y="0"/>
            <a:ext cx="7837355" cy="10286999"/>
          </a:xfrm>
          <a:prstGeom prst="rect">
            <a:avLst/>
          </a:prstGeom>
        </p:spPr>
      </p:pic>
      <p:pic>
        <p:nvPicPr>
          <p:cNvPr id="5" name="Picture 4">
            <a:extLst>
              <a:ext uri="{FF2B5EF4-FFF2-40B4-BE49-F238E27FC236}">
                <a16:creationId xmlns:a16="http://schemas.microsoft.com/office/drawing/2014/main" id="{FE223344-6BD5-D4DB-45F3-701F37C89989}"/>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206454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p:cNvGrpSpPr/>
        <p:nvPr/>
      </p:nvGrpSpPr>
      <p:grpSpPr>
        <a:xfrm>
          <a:off x="0" y="0"/>
          <a:ext cx="0" cy="0"/>
          <a:chOff x="0" y="0"/>
          <a:chExt cx="0" cy="0"/>
        </a:xfrm>
      </p:grpSpPr>
      <p:sp>
        <p:nvSpPr>
          <p:cNvPr id="197" name="Google Shape;197;p19"/>
          <p:cNvSpPr txBox="1"/>
          <p:nvPr/>
        </p:nvSpPr>
        <p:spPr>
          <a:xfrm>
            <a:off x="4709024" y="5523"/>
            <a:ext cx="9843538"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dirty="0">
                <a:solidFill>
                  <a:srgbClr val="FFFFFF"/>
                </a:solidFill>
                <a:latin typeface="Archivo Black"/>
                <a:sym typeface="Archivo Black"/>
              </a:rPr>
              <a:t>			Product Design</a:t>
            </a:r>
            <a:endParaRPr lang="en-US" sz="3600" dirty="0"/>
          </a:p>
        </p:txBody>
      </p:sp>
      <p:pic>
        <p:nvPicPr>
          <p:cNvPr id="5122" name="Picture 2">
            <a:extLst>
              <a:ext uri="{FF2B5EF4-FFF2-40B4-BE49-F238E27FC236}">
                <a16:creationId xmlns:a16="http://schemas.microsoft.com/office/drawing/2014/main" id="{BCFA1F3F-7DCA-F0F0-A03C-855CAC8A7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13" y="851146"/>
            <a:ext cx="8730742" cy="522104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94B6133-5B7B-B335-765F-CCBA59AA06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4829637"/>
            <a:ext cx="8953500" cy="530963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DF399C3-ED75-7621-779E-D99DA84F54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5143500"/>
            <a:ext cx="8730742" cy="499577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F16EA3B6-4E16-5EA1-E8F1-66AA668B4E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9130" y="851146"/>
            <a:ext cx="7415857" cy="42287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6847A91-C5BA-1F8E-B8B6-7EB20FB5E5B6}"/>
              </a:ext>
            </a:extLst>
          </p:cNvPr>
          <p:cNvPicPr>
            <a:picLocks noChangeAspect="1"/>
          </p:cNvPicPr>
          <p:nvPr/>
        </p:nvPicPr>
        <p:blipFill>
          <a:blip r:embed="rId7"/>
          <a:stretch>
            <a:fillRect/>
          </a:stretch>
        </p:blipFill>
        <p:spPr>
          <a:xfrm>
            <a:off x="17391887" y="0"/>
            <a:ext cx="968267" cy="108987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a:extLst>
            <a:ext uri="{FF2B5EF4-FFF2-40B4-BE49-F238E27FC236}">
              <a16:creationId xmlns:a16="http://schemas.microsoft.com/office/drawing/2014/main" id="{03269F96-2EBE-F29E-F61E-B497552E12C7}"/>
            </a:ext>
          </a:extLst>
        </p:cNvPr>
        <p:cNvGrpSpPr/>
        <p:nvPr/>
      </p:nvGrpSpPr>
      <p:grpSpPr>
        <a:xfrm>
          <a:off x="0" y="0"/>
          <a:ext cx="0" cy="0"/>
          <a:chOff x="0" y="0"/>
          <a:chExt cx="0" cy="0"/>
        </a:xfrm>
      </p:grpSpPr>
      <p:grpSp>
        <p:nvGrpSpPr>
          <p:cNvPr id="191" name="Google Shape;191;p19">
            <a:extLst>
              <a:ext uri="{FF2B5EF4-FFF2-40B4-BE49-F238E27FC236}">
                <a16:creationId xmlns:a16="http://schemas.microsoft.com/office/drawing/2014/main" id="{8A3FCEBC-85C5-42B1-9010-3172612A0EBC}"/>
              </a:ext>
            </a:extLst>
          </p:cNvPr>
          <p:cNvGrpSpPr/>
          <p:nvPr/>
        </p:nvGrpSpPr>
        <p:grpSpPr>
          <a:xfrm>
            <a:off x="1817914" y="968828"/>
            <a:ext cx="15065830" cy="7691815"/>
            <a:chOff x="0" y="-47625"/>
            <a:chExt cx="4259780" cy="2261855"/>
          </a:xfrm>
        </p:grpSpPr>
        <p:sp>
          <p:nvSpPr>
            <p:cNvPr id="192" name="Google Shape;192;p19">
              <a:extLst>
                <a:ext uri="{FF2B5EF4-FFF2-40B4-BE49-F238E27FC236}">
                  <a16:creationId xmlns:a16="http://schemas.microsoft.com/office/drawing/2014/main" id="{6FD770EE-B832-6205-3610-35A5A54A91F6}"/>
                </a:ext>
              </a:extLst>
            </p:cNvPr>
            <p:cNvSpPr/>
            <p:nvPr/>
          </p:nvSpPr>
          <p:spPr>
            <a:xfrm>
              <a:off x="0" y="0"/>
              <a:ext cx="4259780" cy="2214230"/>
            </a:xfrm>
            <a:custGeom>
              <a:avLst/>
              <a:gdLst/>
              <a:ahLst/>
              <a:cxnLst/>
              <a:rect l="l" t="t" r="r" b="b"/>
              <a:pathLst>
                <a:path w="4259780" h="2214230" extrusionOk="0">
                  <a:moveTo>
                    <a:pt x="0" y="0"/>
                  </a:moveTo>
                  <a:lnTo>
                    <a:pt x="4259780" y="0"/>
                  </a:lnTo>
                  <a:lnTo>
                    <a:pt x="4259780" y="2214230"/>
                  </a:lnTo>
                  <a:lnTo>
                    <a:pt x="0" y="2214230"/>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193" name="Google Shape;193;p19">
              <a:extLst>
                <a:ext uri="{FF2B5EF4-FFF2-40B4-BE49-F238E27FC236}">
                  <a16:creationId xmlns:a16="http://schemas.microsoft.com/office/drawing/2014/main" id="{811A91FA-6CDE-43BE-8BCE-FE8409AD5474}"/>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97" name="Google Shape;197;p19">
            <a:extLst>
              <a:ext uri="{FF2B5EF4-FFF2-40B4-BE49-F238E27FC236}">
                <a16:creationId xmlns:a16="http://schemas.microsoft.com/office/drawing/2014/main" id="{0AE6DAA1-1804-2E4F-E1FD-F9D71E6CD5A8}"/>
              </a:ext>
            </a:extLst>
          </p:cNvPr>
          <p:cNvSpPr txBox="1"/>
          <p:nvPr/>
        </p:nvSpPr>
        <p:spPr>
          <a:xfrm>
            <a:off x="4774629" y="186349"/>
            <a:ext cx="9843538"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dirty="0">
                <a:solidFill>
                  <a:srgbClr val="FFFFFF"/>
                </a:solidFill>
                <a:latin typeface="Archivo Black"/>
                <a:sym typeface="Archivo Black"/>
              </a:rPr>
              <a:t>			MVP Design</a:t>
            </a:r>
            <a:endParaRPr lang="en-US" sz="3600" dirty="0"/>
          </a:p>
        </p:txBody>
      </p:sp>
      <p:pic>
        <p:nvPicPr>
          <p:cNvPr id="6146" name="Picture 2">
            <a:extLst>
              <a:ext uri="{FF2B5EF4-FFF2-40B4-BE49-F238E27FC236}">
                <a16:creationId xmlns:a16="http://schemas.microsoft.com/office/drawing/2014/main" id="{86EC7CAB-9B0F-DB96-8681-BF682923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9962"/>
            <a:ext cx="9960716" cy="57745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AE0946-2FEA-4C0A-4FFE-9871858C5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0716" y="3839738"/>
            <a:ext cx="8244846" cy="4820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39F052A-BC1C-9204-EFD5-6F4AA1860090}"/>
              </a:ext>
            </a:extLst>
          </p:cNvPr>
          <p:cNvPicPr>
            <a:picLocks noChangeAspect="1"/>
          </p:cNvPicPr>
          <p:nvPr/>
        </p:nvPicPr>
        <p:blipFill>
          <a:blip r:embed="rId5"/>
          <a:stretch>
            <a:fillRect/>
          </a:stretch>
        </p:blipFill>
        <p:spPr>
          <a:xfrm>
            <a:off x="17074779" y="-57149"/>
            <a:ext cx="1404248" cy="1580611"/>
          </a:xfrm>
          <a:prstGeom prst="rect">
            <a:avLst/>
          </a:prstGeom>
        </p:spPr>
      </p:pic>
    </p:spTree>
    <p:extLst>
      <p:ext uri="{BB962C8B-B14F-4D97-AF65-F5344CB8AC3E}">
        <p14:creationId xmlns:p14="http://schemas.microsoft.com/office/powerpoint/2010/main" val="3181979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38"/>
        <p:cNvGrpSpPr/>
        <p:nvPr/>
      </p:nvGrpSpPr>
      <p:grpSpPr>
        <a:xfrm>
          <a:off x="0" y="0"/>
          <a:ext cx="0" cy="0"/>
          <a:chOff x="0" y="0"/>
          <a:chExt cx="0" cy="0"/>
        </a:xfrm>
      </p:grpSpPr>
      <p:grpSp>
        <p:nvGrpSpPr>
          <p:cNvPr id="139" name="Google Shape;139;p16"/>
          <p:cNvGrpSpPr/>
          <p:nvPr/>
        </p:nvGrpSpPr>
        <p:grpSpPr>
          <a:xfrm>
            <a:off x="777407" y="847874"/>
            <a:ext cx="16722656" cy="8410426"/>
            <a:chOff x="0" y="-47625"/>
            <a:chExt cx="4404321" cy="2215092"/>
          </a:xfrm>
        </p:grpSpPr>
        <p:sp>
          <p:nvSpPr>
            <p:cNvPr id="140" name="Google Shape;140;p16"/>
            <p:cNvSpPr/>
            <p:nvPr/>
          </p:nvSpPr>
          <p:spPr>
            <a:xfrm>
              <a:off x="0" y="0"/>
              <a:ext cx="4404321" cy="2167467"/>
            </a:xfrm>
            <a:custGeom>
              <a:avLst/>
              <a:gdLst/>
              <a:ahLst/>
              <a:cxnLst/>
              <a:rect l="l" t="t" r="r" b="b"/>
              <a:pathLst>
                <a:path w="4404321" h="2167467" extrusionOk="0">
                  <a:moveTo>
                    <a:pt x="0" y="0"/>
                  </a:moveTo>
                  <a:lnTo>
                    <a:pt x="4404321" y="0"/>
                  </a:lnTo>
                  <a:lnTo>
                    <a:pt x="4404321"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dirty="0"/>
            </a:p>
          </p:txBody>
        </p:sp>
        <p:sp>
          <p:nvSpPr>
            <p:cNvPr id="141" name="Google Shape;141;p1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grpSp>
      <p:sp>
        <p:nvSpPr>
          <p:cNvPr id="143" name="Google Shape;143;p16"/>
          <p:cNvSpPr txBox="1"/>
          <p:nvPr/>
        </p:nvSpPr>
        <p:spPr>
          <a:xfrm>
            <a:off x="4468389" y="1348617"/>
            <a:ext cx="9044537"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1" u="none" dirty="0">
                <a:solidFill>
                  <a:srgbClr val="FFFFFF"/>
                </a:solidFill>
                <a:latin typeface="Microsoft YaHei" panose="020B0503020204020204" pitchFamily="34" charset="-122"/>
                <a:ea typeface="Microsoft YaHei" panose="020B0503020204020204" pitchFamily="34" charset="-122"/>
                <a:cs typeface="Archivo Black"/>
                <a:sym typeface="Archivo Black"/>
              </a:rPr>
              <a:t>   Technologies and Tools</a:t>
            </a:r>
            <a:endParaRPr lang="en-US" sz="5400" b="1" dirty="0">
              <a:latin typeface="Microsoft YaHei" panose="020B0503020204020204" pitchFamily="34" charset="-122"/>
              <a:ea typeface="Microsoft YaHei" panose="020B0503020204020204" pitchFamily="34" charset="-122"/>
            </a:endParaRPr>
          </a:p>
        </p:txBody>
      </p:sp>
      <p:sp>
        <p:nvSpPr>
          <p:cNvPr id="145" name="Google Shape;145;p16"/>
          <p:cNvSpPr txBox="1"/>
          <p:nvPr/>
        </p:nvSpPr>
        <p:spPr>
          <a:xfrm>
            <a:off x="881915" y="8445940"/>
            <a:ext cx="775811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dirty="0">
                <a:solidFill>
                  <a:srgbClr val="71CBEF"/>
                </a:solidFill>
              </a:rPr>
              <a:t>Full Stack /ML AI Programming Languages</a:t>
            </a:r>
            <a:endParaRPr sz="2400" dirty="0"/>
          </a:p>
        </p:txBody>
      </p:sp>
      <p:grpSp>
        <p:nvGrpSpPr>
          <p:cNvPr id="150" name="Google Shape;150;p16"/>
          <p:cNvGrpSpPr/>
          <p:nvPr/>
        </p:nvGrpSpPr>
        <p:grpSpPr>
          <a:xfrm>
            <a:off x="12454038" y="6765440"/>
            <a:ext cx="4877259" cy="2128804"/>
            <a:chOff x="0" y="804111"/>
            <a:chExt cx="6503012" cy="2838404"/>
          </a:xfrm>
        </p:grpSpPr>
        <p:sp>
          <p:nvSpPr>
            <p:cNvPr id="151" name="Google Shape;151;p16"/>
            <p:cNvSpPr txBox="1"/>
            <p:nvPr/>
          </p:nvSpPr>
          <p:spPr>
            <a:xfrm>
              <a:off x="2027612" y="3150072"/>
              <a:ext cx="447540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dirty="0">
                  <a:solidFill>
                    <a:srgbClr val="71CBEF"/>
                  </a:solidFill>
                </a:rPr>
                <a:t>      Tools </a:t>
              </a:r>
              <a:endParaRPr lang="en-US" sz="2400" dirty="0"/>
            </a:p>
          </p:txBody>
        </p:sp>
        <p:sp>
          <p:nvSpPr>
            <p:cNvPr id="152" name="Google Shape;152;p16"/>
            <p:cNvSpPr txBox="1"/>
            <p:nvPr/>
          </p:nvSpPr>
          <p:spPr>
            <a:xfrm>
              <a:off x="0" y="804111"/>
              <a:ext cx="4691700" cy="28725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grpSp>
      <p:pic>
        <p:nvPicPr>
          <p:cNvPr id="12" name="Picture 11">
            <a:extLst>
              <a:ext uri="{FF2B5EF4-FFF2-40B4-BE49-F238E27FC236}">
                <a16:creationId xmlns:a16="http://schemas.microsoft.com/office/drawing/2014/main" id="{26D65476-99F4-7CA5-51F4-DA1A01D867BB}"/>
              </a:ext>
            </a:extLst>
          </p:cNvPr>
          <p:cNvPicPr>
            <a:picLocks noChangeAspect="1"/>
          </p:cNvPicPr>
          <p:nvPr/>
        </p:nvPicPr>
        <p:blipFill>
          <a:blip r:embed="rId3"/>
          <a:stretch>
            <a:fillRect/>
          </a:stretch>
        </p:blipFill>
        <p:spPr>
          <a:xfrm>
            <a:off x="2460238" y="4099110"/>
            <a:ext cx="2256702" cy="1922994"/>
          </a:xfrm>
          <a:prstGeom prst="rect">
            <a:avLst/>
          </a:prstGeom>
        </p:spPr>
      </p:pic>
      <p:pic>
        <p:nvPicPr>
          <p:cNvPr id="3079" name="Picture 7">
            <a:extLst>
              <a:ext uri="{FF2B5EF4-FFF2-40B4-BE49-F238E27FC236}">
                <a16:creationId xmlns:a16="http://schemas.microsoft.com/office/drawing/2014/main" id="{32F5E167-158D-F11E-4CB6-B0D915F6E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014" y="6419470"/>
            <a:ext cx="1607174" cy="16071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24C7AAF-F03F-B46A-634F-95207605C9D5}"/>
              </a:ext>
            </a:extLst>
          </p:cNvPr>
          <p:cNvPicPr>
            <a:picLocks noChangeAspect="1"/>
          </p:cNvPicPr>
          <p:nvPr/>
        </p:nvPicPr>
        <p:blipFill>
          <a:blip r:embed="rId5"/>
          <a:stretch>
            <a:fillRect/>
          </a:stretch>
        </p:blipFill>
        <p:spPr>
          <a:xfrm>
            <a:off x="2232705" y="5826876"/>
            <a:ext cx="2836224" cy="2836224"/>
          </a:xfrm>
          <a:prstGeom prst="rect">
            <a:avLst/>
          </a:prstGeom>
        </p:spPr>
      </p:pic>
      <p:pic>
        <p:nvPicPr>
          <p:cNvPr id="16" name="Picture 15">
            <a:extLst>
              <a:ext uri="{FF2B5EF4-FFF2-40B4-BE49-F238E27FC236}">
                <a16:creationId xmlns:a16="http://schemas.microsoft.com/office/drawing/2014/main" id="{21F6E67B-F16C-5905-411E-6ED04C1A21ED}"/>
              </a:ext>
            </a:extLst>
          </p:cNvPr>
          <p:cNvPicPr>
            <a:picLocks noChangeAspect="1"/>
          </p:cNvPicPr>
          <p:nvPr/>
        </p:nvPicPr>
        <p:blipFill>
          <a:blip r:embed="rId6"/>
          <a:stretch>
            <a:fillRect/>
          </a:stretch>
        </p:blipFill>
        <p:spPr>
          <a:xfrm>
            <a:off x="4327692" y="4099110"/>
            <a:ext cx="2230965" cy="1901063"/>
          </a:xfrm>
          <a:prstGeom prst="rect">
            <a:avLst/>
          </a:prstGeom>
        </p:spPr>
      </p:pic>
      <p:pic>
        <p:nvPicPr>
          <p:cNvPr id="18" name="Picture 17">
            <a:extLst>
              <a:ext uri="{FF2B5EF4-FFF2-40B4-BE49-F238E27FC236}">
                <a16:creationId xmlns:a16="http://schemas.microsoft.com/office/drawing/2014/main" id="{6D8429EB-B1F6-564A-A702-FB70A22E6102}"/>
              </a:ext>
            </a:extLst>
          </p:cNvPr>
          <p:cNvPicPr>
            <a:picLocks noChangeAspect="1"/>
          </p:cNvPicPr>
          <p:nvPr/>
        </p:nvPicPr>
        <p:blipFill>
          <a:blip r:embed="rId7"/>
          <a:stretch>
            <a:fillRect/>
          </a:stretch>
        </p:blipFill>
        <p:spPr>
          <a:xfrm>
            <a:off x="881915" y="3996553"/>
            <a:ext cx="1986512" cy="1986512"/>
          </a:xfrm>
          <a:prstGeom prst="rect">
            <a:avLst/>
          </a:prstGeom>
        </p:spPr>
      </p:pic>
      <p:sp>
        <p:nvSpPr>
          <p:cNvPr id="19" name="TextBox 18">
            <a:extLst>
              <a:ext uri="{FF2B5EF4-FFF2-40B4-BE49-F238E27FC236}">
                <a16:creationId xmlns:a16="http://schemas.microsoft.com/office/drawing/2014/main" id="{79B0A113-CF5C-1C84-0614-738B1A5712CE}"/>
              </a:ext>
            </a:extLst>
          </p:cNvPr>
          <p:cNvSpPr txBox="1"/>
          <p:nvPr/>
        </p:nvSpPr>
        <p:spPr>
          <a:xfrm>
            <a:off x="1585913" y="3996553"/>
            <a:ext cx="1069524" cy="369332"/>
          </a:xfrm>
          <a:prstGeom prst="rect">
            <a:avLst/>
          </a:prstGeom>
          <a:noFill/>
        </p:spPr>
        <p:txBody>
          <a:bodyPr wrap="none" rtlCol="0">
            <a:spAutoFit/>
          </a:bodyPr>
          <a:lstStyle/>
          <a:p>
            <a:r>
              <a:rPr lang="en-US" sz="1800" dirty="0">
                <a:solidFill>
                  <a:schemeClr val="tx2"/>
                </a:solidFill>
              </a:rPr>
              <a:t>Node JS</a:t>
            </a:r>
            <a:endParaRPr lang="en-IN" sz="1800" dirty="0">
              <a:solidFill>
                <a:schemeClr val="tx2"/>
              </a:solidFill>
            </a:endParaRPr>
          </a:p>
        </p:txBody>
      </p:sp>
      <p:sp>
        <p:nvSpPr>
          <p:cNvPr id="23" name="TextBox 22">
            <a:extLst>
              <a:ext uri="{FF2B5EF4-FFF2-40B4-BE49-F238E27FC236}">
                <a16:creationId xmlns:a16="http://schemas.microsoft.com/office/drawing/2014/main" id="{28D0A7D2-D01C-0C84-DD2A-6F8871058B39}"/>
              </a:ext>
            </a:extLst>
          </p:cNvPr>
          <p:cNvSpPr txBox="1"/>
          <p:nvPr/>
        </p:nvSpPr>
        <p:spPr>
          <a:xfrm>
            <a:off x="3197370" y="3966035"/>
            <a:ext cx="2256703" cy="369332"/>
          </a:xfrm>
          <a:prstGeom prst="rect">
            <a:avLst/>
          </a:prstGeom>
          <a:noFill/>
        </p:spPr>
        <p:txBody>
          <a:bodyPr wrap="square">
            <a:spAutoFit/>
          </a:bodyPr>
          <a:lstStyle/>
          <a:p>
            <a:r>
              <a:rPr lang="en-US" sz="1800" dirty="0">
                <a:solidFill>
                  <a:schemeClr val="tx2"/>
                </a:solidFill>
              </a:rPr>
              <a:t>React</a:t>
            </a:r>
            <a:endParaRPr lang="en-IN" sz="1800" dirty="0">
              <a:solidFill>
                <a:schemeClr val="tx2"/>
              </a:solidFill>
            </a:endParaRPr>
          </a:p>
        </p:txBody>
      </p:sp>
      <p:sp>
        <p:nvSpPr>
          <p:cNvPr id="25" name="TextBox 24">
            <a:extLst>
              <a:ext uri="{FF2B5EF4-FFF2-40B4-BE49-F238E27FC236}">
                <a16:creationId xmlns:a16="http://schemas.microsoft.com/office/drawing/2014/main" id="{DF78873F-8F2A-E72E-5936-C5210BA2DE45}"/>
              </a:ext>
            </a:extLst>
          </p:cNvPr>
          <p:cNvSpPr txBox="1"/>
          <p:nvPr/>
        </p:nvSpPr>
        <p:spPr>
          <a:xfrm>
            <a:off x="5137815" y="3834662"/>
            <a:ext cx="4284185" cy="369332"/>
          </a:xfrm>
          <a:prstGeom prst="rect">
            <a:avLst/>
          </a:prstGeom>
          <a:noFill/>
        </p:spPr>
        <p:txBody>
          <a:bodyPr wrap="square">
            <a:spAutoFit/>
          </a:bodyPr>
          <a:lstStyle/>
          <a:p>
            <a:r>
              <a:rPr lang="en-US" sz="1800" dirty="0">
                <a:solidFill>
                  <a:schemeClr val="tx2"/>
                </a:solidFill>
              </a:rPr>
              <a:t>Python</a:t>
            </a:r>
            <a:endParaRPr lang="en-IN" sz="1800" dirty="0">
              <a:solidFill>
                <a:schemeClr val="tx2"/>
              </a:solidFill>
            </a:endParaRPr>
          </a:p>
        </p:txBody>
      </p:sp>
      <p:sp>
        <p:nvSpPr>
          <p:cNvPr id="27" name="TextBox 26">
            <a:extLst>
              <a:ext uri="{FF2B5EF4-FFF2-40B4-BE49-F238E27FC236}">
                <a16:creationId xmlns:a16="http://schemas.microsoft.com/office/drawing/2014/main" id="{FF11F4FA-ADBA-2F2B-AA40-2A92A3757D16}"/>
              </a:ext>
            </a:extLst>
          </p:cNvPr>
          <p:cNvSpPr txBox="1"/>
          <p:nvPr/>
        </p:nvSpPr>
        <p:spPr>
          <a:xfrm>
            <a:off x="1312913" y="6046108"/>
            <a:ext cx="1839584" cy="369332"/>
          </a:xfrm>
          <a:prstGeom prst="rect">
            <a:avLst/>
          </a:prstGeom>
          <a:noFill/>
        </p:spPr>
        <p:txBody>
          <a:bodyPr wrap="square">
            <a:spAutoFit/>
          </a:bodyPr>
          <a:lstStyle/>
          <a:p>
            <a:r>
              <a:rPr lang="en-US" sz="1800" dirty="0">
                <a:solidFill>
                  <a:schemeClr val="tx2"/>
                </a:solidFill>
              </a:rPr>
              <a:t>Redux</a:t>
            </a:r>
            <a:endParaRPr lang="en-IN" sz="1800" dirty="0">
              <a:solidFill>
                <a:schemeClr val="tx2"/>
              </a:solidFill>
            </a:endParaRPr>
          </a:p>
        </p:txBody>
      </p:sp>
      <p:sp>
        <p:nvSpPr>
          <p:cNvPr id="29" name="TextBox 28">
            <a:extLst>
              <a:ext uri="{FF2B5EF4-FFF2-40B4-BE49-F238E27FC236}">
                <a16:creationId xmlns:a16="http://schemas.microsoft.com/office/drawing/2014/main" id="{E16D63DC-500E-AA8B-665F-E85B2170317B}"/>
              </a:ext>
            </a:extLst>
          </p:cNvPr>
          <p:cNvSpPr txBox="1"/>
          <p:nvPr/>
        </p:nvSpPr>
        <p:spPr>
          <a:xfrm>
            <a:off x="3152497" y="6082669"/>
            <a:ext cx="9144000" cy="369332"/>
          </a:xfrm>
          <a:prstGeom prst="rect">
            <a:avLst/>
          </a:prstGeom>
          <a:noFill/>
        </p:spPr>
        <p:txBody>
          <a:bodyPr wrap="square">
            <a:spAutoFit/>
          </a:bodyPr>
          <a:lstStyle/>
          <a:p>
            <a:r>
              <a:rPr lang="en-US" sz="1800" dirty="0">
                <a:solidFill>
                  <a:schemeClr val="tx2"/>
                </a:solidFill>
              </a:rPr>
              <a:t>Axios</a:t>
            </a:r>
            <a:endParaRPr lang="en-IN" sz="1800" dirty="0">
              <a:solidFill>
                <a:schemeClr val="tx2"/>
              </a:solidFill>
            </a:endParaRPr>
          </a:p>
        </p:txBody>
      </p:sp>
      <p:sp>
        <p:nvSpPr>
          <p:cNvPr id="31" name="TextBox 30">
            <a:extLst>
              <a:ext uri="{FF2B5EF4-FFF2-40B4-BE49-F238E27FC236}">
                <a16:creationId xmlns:a16="http://schemas.microsoft.com/office/drawing/2014/main" id="{15EA2962-101D-15BD-3D41-01FA5F13320E}"/>
              </a:ext>
            </a:extLst>
          </p:cNvPr>
          <p:cNvSpPr txBox="1"/>
          <p:nvPr/>
        </p:nvSpPr>
        <p:spPr>
          <a:xfrm>
            <a:off x="5150525" y="6156586"/>
            <a:ext cx="1558850" cy="369332"/>
          </a:xfrm>
          <a:prstGeom prst="rect">
            <a:avLst/>
          </a:prstGeom>
          <a:noFill/>
        </p:spPr>
        <p:txBody>
          <a:bodyPr wrap="square">
            <a:spAutoFit/>
          </a:bodyPr>
          <a:lstStyle/>
          <a:p>
            <a:r>
              <a:rPr lang="en-US" sz="1800" dirty="0">
                <a:solidFill>
                  <a:schemeClr val="tx2"/>
                </a:solidFill>
              </a:rPr>
              <a:t>Material UI</a:t>
            </a:r>
            <a:endParaRPr lang="en-IN" sz="1800" dirty="0">
              <a:solidFill>
                <a:schemeClr val="tx2"/>
              </a:solidFill>
            </a:endParaRPr>
          </a:p>
        </p:txBody>
      </p:sp>
      <p:sp>
        <p:nvSpPr>
          <p:cNvPr id="33" name="TextBox 32">
            <a:extLst>
              <a:ext uri="{FF2B5EF4-FFF2-40B4-BE49-F238E27FC236}">
                <a16:creationId xmlns:a16="http://schemas.microsoft.com/office/drawing/2014/main" id="{0E6F98FB-D602-8157-F359-3FE13ECA1E0C}"/>
              </a:ext>
            </a:extLst>
          </p:cNvPr>
          <p:cNvSpPr txBox="1"/>
          <p:nvPr/>
        </p:nvSpPr>
        <p:spPr>
          <a:xfrm>
            <a:off x="8087947" y="8430551"/>
            <a:ext cx="4685078" cy="830997"/>
          </a:xfrm>
          <a:prstGeom prst="rect">
            <a:avLst/>
          </a:prstGeom>
          <a:noFill/>
        </p:spPr>
        <p:txBody>
          <a:bodyPr wrap="square">
            <a:spAutoFit/>
          </a:bodyPr>
          <a:lstStyle/>
          <a:p>
            <a:pPr marL="0" marR="0" lvl="0" indent="0" algn="l" rtl="0">
              <a:lnSpc>
                <a:spcPct val="100000"/>
              </a:lnSpc>
              <a:spcBef>
                <a:spcPts val="0"/>
              </a:spcBef>
              <a:spcAft>
                <a:spcPts val="0"/>
              </a:spcAft>
              <a:buNone/>
            </a:pPr>
            <a:r>
              <a:rPr lang="en-US" sz="2400" dirty="0">
                <a:solidFill>
                  <a:schemeClr val="tx2"/>
                </a:solidFill>
              </a:rPr>
              <a:t>Libraries, Algorithms and Frameworks, Database</a:t>
            </a:r>
          </a:p>
        </p:txBody>
      </p:sp>
      <p:pic>
        <p:nvPicPr>
          <p:cNvPr id="35" name="Picture 34">
            <a:extLst>
              <a:ext uri="{FF2B5EF4-FFF2-40B4-BE49-F238E27FC236}">
                <a16:creationId xmlns:a16="http://schemas.microsoft.com/office/drawing/2014/main" id="{230A92F5-1F5D-FE4D-D418-DA3997ED4ABA}"/>
              </a:ext>
            </a:extLst>
          </p:cNvPr>
          <p:cNvPicPr>
            <a:picLocks noChangeAspect="1"/>
          </p:cNvPicPr>
          <p:nvPr/>
        </p:nvPicPr>
        <p:blipFill>
          <a:blip r:embed="rId8"/>
          <a:stretch>
            <a:fillRect/>
          </a:stretch>
        </p:blipFill>
        <p:spPr>
          <a:xfrm>
            <a:off x="7805425" y="6716372"/>
            <a:ext cx="1164850" cy="1456714"/>
          </a:xfrm>
          <a:prstGeom prst="rect">
            <a:avLst/>
          </a:prstGeom>
        </p:spPr>
      </p:pic>
      <p:pic>
        <p:nvPicPr>
          <p:cNvPr id="3093" name="Picture 21">
            <a:extLst>
              <a:ext uri="{FF2B5EF4-FFF2-40B4-BE49-F238E27FC236}">
                <a16:creationId xmlns:a16="http://schemas.microsoft.com/office/drawing/2014/main" id="{812C2358-456F-B2E0-C92C-1EDBD32CD0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34850" y="6755779"/>
            <a:ext cx="1410401" cy="141040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121E7F13-E942-DB24-23F3-7B9F4B76C0B2}"/>
              </a:ext>
            </a:extLst>
          </p:cNvPr>
          <p:cNvPicPr>
            <a:picLocks noChangeAspect="1"/>
          </p:cNvPicPr>
          <p:nvPr/>
        </p:nvPicPr>
        <p:blipFill>
          <a:blip r:embed="rId10"/>
          <a:stretch>
            <a:fillRect/>
          </a:stretch>
        </p:blipFill>
        <p:spPr>
          <a:xfrm>
            <a:off x="6963434" y="4802698"/>
            <a:ext cx="3008797" cy="1723220"/>
          </a:xfrm>
          <a:prstGeom prst="rect">
            <a:avLst/>
          </a:prstGeom>
        </p:spPr>
      </p:pic>
      <p:pic>
        <p:nvPicPr>
          <p:cNvPr id="41" name="Picture 40">
            <a:extLst>
              <a:ext uri="{FF2B5EF4-FFF2-40B4-BE49-F238E27FC236}">
                <a16:creationId xmlns:a16="http://schemas.microsoft.com/office/drawing/2014/main" id="{35852C13-E7A4-FE59-CC13-9BC852D8850D}"/>
              </a:ext>
            </a:extLst>
          </p:cNvPr>
          <p:cNvPicPr>
            <a:picLocks noChangeAspect="1"/>
          </p:cNvPicPr>
          <p:nvPr/>
        </p:nvPicPr>
        <p:blipFill>
          <a:blip r:embed="rId11"/>
          <a:stretch>
            <a:fillRect/>
          </a:stretch>
        </p:blipFill>
        <p:spPr>
          <a:xfrm>
            <a:off x="10262210" y="6565981"/>
            <a:ext cx="2274956" cy="1707203"/>
          </a:xfrm>
          <a:prstGeom prst="rect">
            <a:avLst/>
          </a:prstGeom>
        </p:spPr>
      </p:pic>
      <p:pic>
        <p:nvPicPr>
          <p:cNvPr id="43" name="Picture 42">
            <a:extLst>
              <a:ext uri="{FF2B5EF4-FFF2-40B4-BE49-F238E27FC236}">
                <a16:creationId xmlns:a16="http://schemas.microsoft.com/office/drawing/2014/main" id="{1CC04308-0B56-2EDE-944B-C3C0EDF7761A}"/>
              </a:ext>
            </a:extLst>
          </p:cNvPr>
          <p:cNvPicPr>
            <a:picLocks noChangeAspect="1"/>
          </p:cNvPicPr>
          <p:nvPr/>
        </p:nvPicPr>
        <p:blipFill>
          <a:blip r:embed="rId12"/>
          <a:stretch>
            <a:fillRect/>
          </a:stretch>
        </p:blipFill>
        <p:spPr>
          <a:xfrm>
            <a:off x="12840202" y="7078702"/>
            <a:ext cx="2035106" cy="1259522"/>
          </a:xfrm>
          <a:prstGeom prst="rect">
            <a:avLst/>
          </a:prstGeom>
        </p:spPr>
      </p:pic>
      <p:pic>
        <p:nvPicPr>
          <p:cNvPr id="3095" name="Picture 23">
            <a:extLst>
              <a:ext uri="{FF2B5EF4-FFF2-40B4-BE49-F238E27FC236}">
                <a16:creationId xmlns:a16="http://schemas.microsoft.com/office/drawing/2014/main" id="{DE98727D-F9AF-EA77-42E3-9A93DC3EC44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112471" y="6936157"/>
            <a:ext cx="1598835" cy="1598835"/>
          </a:xfrm>
          <a:prstGeom prst="rect">
            <a:avLst/>
          </a:prstGeom>
          <a:noFill/>
          <a:extLst>
            <a:ext uri="{909E8E84-426E-40DD-AFC4-6F175D3DCCD1}">
              <a14:hiddenFill xmlns:a14="http://schemas.microsoft.com/office/drawing/2010/main">
                <a:solidFill>
                  <a:srgbClr val="FFFFFF"/>
                </a:solidFill>
              </a14:hiddenFill>
            </a:ext>
          </a:extLst>
        </p:spPr>
      </p:pic>
      <p:pic>
        <p:nvPicPr>
          <p:cNvPr id="3101" name="Picture 29">
            <a:extLst>
              <a:ext uri="{FF2B5EF4-FFF2-40B4-BE49-F238E27FC236}">
                <a16:creationId xmlns:a16="http://schemas.microsoft.com/office/drawing/2014/main" id="{ADEE1E1F-68BF-DF50-26FE-84FFCAB2090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320453" y="5077905"/>
            <a:ext cx="2709362" cy="1354681"/>
          </a:xfrm>
          <a:prstGeom prst="rect">
            <a:avLst/>
          </a:prstGeom>
          <a:noFill/>
          <a:extLst>
            <a:ext uri="{909E8E84-426E-40DD-AFC4-6F175D3DCCD1}">
              <a14:hiddenFill xmlns:a14="http://schemas.microsoft.com/office/drawing/2010/main">
                <a:solidFill>
                  <a:srgbClr val="FFFFFF"/>
                </a:solidFill>
              </a14:hiddenFill>
            </a:ext>
          </a:extLst>
        </p:spPr>
      </p:pic>
      <p:pic>
        <p:nvPicPr>
          <p:cNvPr id="3103" name="Picture 31">
            <a:extLst>
              <a:ext uri="{FF2B5EF4-FFF2-40B4-BE49-F238E27FC236}">
                <a16:creationId xmlns:a16="http://schemas.microsoft.com/office/drawing/2014/main" id="{EFB6BA76-4D5A-1356-BEFB-18F74B68654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856794" y="5094330"/>
            <a:ext cx="1698783" cy="12821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30B6074B-455E-9E00-B3E1-D74B4291F574}"/>
              </a:ext>
            </a:extLst>
          </p:cNvPr>
          <p:cNvPicPr>
            <a:picLocks noChangeAspect="1"/>
          </p:cNvPicPr>
          <p:nvPr/>
        </p:nvPicPr>
        <p:blipFill>
          <a:blip r:embed="rId16"/>
          <a:stretch>
            <a:fillRect/>
          </a:stretch>
        </p:blipFill>
        <p:spPr>
          <a:xfrm>
            <a:off x="14856634" y="3546724"/>
            <a:ext cx="1281497" cy="1341896"/>
          </a:xfrm>
          <a:prstGeom prst="rect">
            <a:avLst/>
          </a:prstGeom>
        </p:spPr>
      </p:pic>
      <p:pic>
        <p:nvPicPr>
          <p:cNvPr id="49" name="Picture 48">
            <a:extLst>
              <a:ext uri="{FF2B5EF4-FFF2-40B4-BE49-F238E27FC236}">
                <a16:creationId xmlns:a16="http://schemas.microsoft.com/office/drawing/2014/main" id="{817E8277-DBC3-EDF6-8ED2-8CF011CA86DD}"/>
              </a:ext>
            </a:extLst>
          </p:cNvPr>
          <p:cNvPicPr>
            <a:picLocks noChangeAspect="1"/>
          </p:cNvPicPr>
          <p:nvPr/>
        </p:nvPicPr>
        <p:blipFill>
          <a:blip r:embed="rId17"/>
          <a:stretch>
            <a:fillRect/>
          </a:stretch>
        </p:blipFill>
        <p:spPr>
          <a:xfrm>
            <a:off x="12149875" y="3523912"/>
            <a:ext cx="2843235" cy="1332036"/>
          </a:xfrm>
          <a:prstGeom prst="rect">
            <a:avLst/>
          </a:prstGeom>
        </p:spPr>
      </p:pic>
      <p:pic>
        <p:nvPicPr>
          <p:cNvPr id="51" name="Picture 50">
            <a:extLst>
              <a:ext uri="{FF2B5EF4-FFF2-40B4-BE49-F238E27FC236}">
                <a16:creationId xmlns:a16="http://schemas.microsoft.com/office/drawing/2014/main" id="{1C342D38-7196-292F-A50A-A33D2BAEEC68}"/>
              </a:ext>
            </a:extLst>
          </p:cNvPr>
          <p:cNvPicPr>
            <a:picLocks noChangeAspect="1"/>
          </p:cNvPicPr>
          <p:nvPr/>
        </p:nvPicPr>
        <p:blipFill>
          <a:blip r:embed="rId18"/>
          <a:stretch>
            <a:fillRect/>
          </a:stretch>
        </p:blipFill>
        <p:spPr>
          <a:xfrm>
            <a:off x="6863972" y="2820260"/>
            <a:ext cx="3143773" cy="1897020"/>
          </a:xfrm>
          <a:prstGeom prst="rect">
            <a:avLst/>
          </a:prstGeom>
        </p:spPr>
      </p:pic>
      <p:pic>
        <p:nvPicPr>
          <p:cNvPr id="3111" name="Picture 39">
            <a:extLst>
              <a:ext uri="{FF2B5EF4-FFF2-40B4-BE49-F238E27FC236}">
                <a16:creationId xmlns:a16="http://schemas.microsoft.com/office/drawing/2014/main" id="{0BFDA8C5-38FF-2415-024B-1138E171DD7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355162" y="2971092"/>
            <a:ext cx="2352270" cy="158259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29DA2EAF-34B0-AB43-DBA7-E1AF501D1F4C}"/>
              </a:ext>
            </a:extLst>
          </p:cNvPr>
          <p:cNvSpPr txBox="1"/>
          <p:nvPr/>
        </p:nvSpPr>
        <p:spPr>
          <a:xfrm>
            <a:off x="7667623" y="2583949"/>
            <a:ext cx="1723263" cy="307777"/>
          </a:xfrm>
          <a:prstGeom prst="rect">
            <a:avLst/>
          </a:prstGeom>
          <a:noFill/>
        </p:spPr>
        <p:txBody>
          <a:bodyPr wrap="square">
            <a:spAutoFit/>
          </a:bodyPr>
          <a:lstStyle/>
          <a:p>
            <a:r>
              <a:rPr lang="en-US" sz="1400" dirty="0">
                <a:solidFill>
                  <a:schemeClr val="tx2"/>
                </a:solidFill>
              </a:rPr>
              <a:t>Mongo DB</a:t>
            </a:r>
            <a:endParaRPr lang="en-IN" sz="1400" dirty="0">
              <a:solidFill>
                <a:schemeClr val="tx2"/>
              </a:solidFill>
            </a:endParaRPr>
          </a:p>
        </p:txBody>
      </p:sp>
      <p:sp>
        <p:nvSpPr>
          <p:cNvPr id="55" name="TextBox 54">
            <a:extLst>
              <a:ext uri="{FF2B5EF4-FFF2-40B4-BE49-F238E27FC236}">
                <a16:creationId xmlns:a16="http://schemas.microsoft.com/office/drawing/2014/main" id="{42D1BC6B-E997-8592-7C41-24931A2F6598}"/>
              </a:ext>
            </a:extLst>
          </p:cNvPr>
          <p:cNvSpPr txBox="1"/>
          <p:nvPr/>
        </p:nvSpPr>
        <p:spPr>
          <a:xfrm>
            <a:off x="9983577" y="2668002"/>
            <a:ext cx="9144000" cy="307777"/>
          </a:xfrm>
          <a:prstGeom prst="rect">
            <a:avLst/>
          </a:prstGeom>
          <a:noFill/>
        </p:spPr>
        <p:txBody>
          <a:bodyPr wrap="square">
            <a:spAutoFit/>
          </a:bodyPr>
          <a:lstStyle/>
          <a:p>
            <a:r>
              <a:rPr lang="en-US" sz="1400" dirty="0">
                <a:solidFill>
                  <a:schemeClr val="tx2"/>
                </a:solidFill>
              </a:rPr>
              <a:t>Amazon S3</a:t>
            </a:r>
            <a:endParaRPr lang="en-IN" sz="1400" dirty="0">
              <a:solidFill>
                <a:schemeClr val="tx2"/>
              </a:solidFill>
            </a:endParaRPr>
          </a:p>
        </p:txBody>
      </p:sp>
      <p:sp>
        <p:nvSpPr>
          <p:cNvPr id="57" name="TextBox 56">
            <a:extLst>
              <a:ext uri="{FF2B5EF4-FFF2-40B4-BE49-F238E27FC236}">
                <a16:creationId xmlns:a16="http://schemas.microsoft.com/office/drawing/2014/main" id="{260C7F38-417A-F05B-CEDC-5144E0DF89A7}"/>
              </a:ext>
            </a:extLst>
          </p:cNvPr>
          <p:cNvSpPr txBox="1"/>
          <p:nvPr/>
        </p:nvSpPr>
        <p:spPr>
          <a:xfrm>
            <a:off x="7840605" y="4931811"/>
            <a:ext cx="9565480" cy="307777"/>
          </a:xfrm>
          <a:prstGeom prst="rect">
            <a:avLst/>
          </a:prstGeom>
          <a:noFill/>
        </p:spPr>
        <p:txBody>
          <a:bodyPr wrap="square">
            <a:spAutoFit/>
          </a:bodyPr>
          <a:lstStyle/>
          <a:p>
            <a:r>
              <a:rPr lang="en-US" sz="1400" dirty="0">
                <a:solidFill>
                  <a:schemeClr val="tx2"/>
                </a:solidFill>
              </a:rPr>
              <a:t>MERN Stack</a:t>
            </a:r>
            <a:endParaRPr lang="en-IN" sz="1400" dirty="0">
              <a:solidFill>
                <a:schemeClr val="tx2"/>
              </a:solidFill>
            </a:endParaRPr>
          </a:p>
        </p:txBody>
      </p:sp>
      <p:sp>
        <p:nvSpPr>
          <p:cNvPr id="59" name="TextBox 58">
            <a:extLst>
              <a:ext uri="{FF2B5EF4-FFF2-40B4-BE49-F238E27FC236}">
                <a16:creationId xmlns:a16="http://schemas.microsoft.com/office/drawing/2014/main" id="{0E10F335-9A78-9C31-40CC-9A2506F24E53}"/>
              </a:ext>
            </a:extLst>
          </p:cNvPr>
          <p:cNvSpPr txBox="1"/>
          <p:nvPr/>
        </p:nvSpPr>
        <p:spPr>
          <a:xfrm>
            <a:off x="10007745" y="4667117"/>
            <a:ext cx="9565480" cy="307777"/>
          </a:xfrm>
          <a:prstGeom prst="rect">
            <a:avLst/>
          </a:prstGeom>
          <a:noFill/>
        </p:spPr>
        <p:txBody>
          <a:bodyPr wrap="square">
            <a:spAutoFit/>
          </a:bodyPr>
          <a:lstStyle/>
          <a:p>
            <a:r>
              <a:rPr lang="en-US" sz="1400" dirty="0" err="1">
                <a:solidFill>
                  <a:schemeClr val="tx2"/>
                </a:solidFill>
              </a:rPr>
              <a:t>Faiss</a:t>
            </a:r>
            <a:r>
              <a:rPr lang="en-US" sz="1400" dirty="0">
                <a:solidFill>
                  <a:schemeClr val="tx2"/>
                </a:solidFill>
              </a:rPr>
              <a:t> Vector Database</a:t>
            </a:r>
            <a:endParaRPr lang="en-IN" sz="1400" dirty="0">
              <a:solidFill>
                <a:schemeClr val="tx2"/>
              </a:solidFill>
            </a:endParaRPr>
          </a:p>
        </p:txBody>
      </p:sp>
      <p:sp>
        <p:nvSpPr>
          <p:cNvPr id="61" name="TextBox 60">
            <a:extLst>
              <a:ext uri="{FF2B5EF4-FFF2-40B4-BE49-F238E27FC236}">
                <a16:creationId xmlns:a16="http://schemas.microsoft.com/office/drawing/2014/main" id="{A39C96E5-B669-7CE5-310C-74D81565599C}"/>
              </a:ext>
            </a:extLst>
          </p:cNvPr>
          <p:cNvSpPr txBox="1"/>
          <p:nvPr/>
        </p:nvSpPr>
        <p:spPr>
          <a:xfrm>
            <a:off x="7946734" y="6267176"/>
            <a:ext cx="9786936" cy="307777"/>
          </a:xfrm>
          <a:prstGeom prst="rect">
            <a:avLst/>
          </a:prstGeom>
          <a:noFill/>
        </p:spPr>
        <p:txBody>
          <a:bodyPr wrap="square">
            <a:spAutoFit/>
          </a:bodyPr>
          <a:lstStyle/>
          <a:p>
            <a:r>
              <a:rPr lang="en-US" sz="1400" dirty="0" err="1">
                <a:solidFill>
                  <a:schemeClr val="tx2"/>
                </a:solidFill>
              </a:rPr>
              <a:t>Pytorch</a:t>
            </a:r>
            <a:r>
              <a:rPr lang="en-US" sz="1400" dirty="0">
                <a:solidFill>
                  <a:schemeClr val="tx2"/>
                </a:solidFill>
              </a:rPr>
              <a:t> </a:t>
            </a:r>
            <a:endParaRPr lang="en-IN" sz="1400" dirty="0">
              <a:solidFill>
                <a:schemeClr val="tx2"/>
              </a:solidFill>
            </a:endParaRPr>
          </a:p>
        </p:txBody>
      </p:sp>
      <p:sp>
        <p:nvSpPr>
          <p:cNvPr id="63" name="TextBox 62">
            <a:extLst>
              <a:ext uri="{FF2B5EF4-FFF2-40B4-BE49-F238E27FC236}">
                <a16:creationId xmlns:a16="http://schemas.microsoft.com/office/drawing/2014/main" id="{55864FFF-C3D0-BFBB-53CE-E1E2ACD1A4C8}"/>
              </a:ext>
            </a:extLst>
          </p:cNvPr>
          <p:cNvSpPr txBox="1"/>
          <p:nvPr/>
        </p:nvSpPr>
        <p:spPr>
          <a:xfrm>
            <a:off x="9422000" y="6332765"/>
            <a:ext cx="9786936" cy="307777"/>
          </a:xfrm>
          <a:prstGeom prst="rect">
            <a:avLst/>
          </a:prstGeom>
          <a:noFill/>
        </p:spPr>
        <p:txBody>
          <a:bodyPr wrap="square">
            <a:spAutoFit/>
          </a:bodyPr>
          <a:lstStyle/>
          <a:p>
            <a:r>
              <a:rPr lang="en-US" sz="1400" dirty="0">
                <a:solidFill>
                  <a:schemeClr val="tx2"/>
                </a:solidFill>
              </a:rPr>
              <a:t>Flask</a:t>
            </a:r>
            <a:endParaRPr lang="en-IN" sz="1400" dirty="0">
              <a:solidFill>
                <a:schemeClr val="tx2"/>
              </a:solidFill>
            </a:endParaRPr>
          </a:p>
        </p:txBody>
      </p:sp>
      <p:sp>
        <p:nvSpPr>
          <p:cNvPr id="129" name="TextBox 128">
            <a:extLst>
              <a:ext uri="{FF2B5EF4-FFF2-40B4-BE49-F238E27FC236}">
                <a16:creationId xmlns:a16="http://schemas.microsoft.com/office/drawing/2014/main" id="{A468DB2D-040A-338A-5A78-C8712A5AB7DB}"/>
              </a:ext>
            </a:extLst>
          </p:cNvPr>
          <p:cNvSpPr txBox="1"/>
          <p:nvPr/>
        </p:nvSpPr>
        <p:spPr>
          <a:xfrm>
            <a:off x="10780984" y="6316886"/>
            <a:ext cx="9786936" cy="307777"/>
          </a:xfrm>
          <a:prstGeom prst="rect">
            <a:avLst/>
          </a:prstGeom>
          <a:noFill/>
        </p:spPr>
        <p:txBody>
          <a:bodyPr wrap="square">
            <a:spAutoFit/>
          </a:bodyPr>
          <a:lstStyle/>
          <a:p>
            <a:r>
              <a:rPr lang="en-US" sz="1400" dirty="0">
                <a:solidFill>
                  <a:schemeClr val="tx2"/>
                </a:solidFill>
              </a:rPr>
              <a:t>TensorFlow</a:t>
            </a:r>
            <a:endParaRPr lang="en-IN" sz="1400" dirty="0">
              <a:solidFill>
                <a:schemeClr val="tx2"/>
              </a:solidFill>
            </a:endParaRPr>
          </a:p>
        </p:txBody>
      </p:sp>
      <p:sp>
        <p:nvSpPr>
          <p:cNvPr id="131" name="TextBox 130">
            <a:extLst>
              <a:ext uri="{FF2B5EF4-FFF2-40B4-BE49-F238E27FC236}">
                <a16:creationId xmlns:a16="http://schemas.microsoft.com/office/drawing/2014/main" id="{0DCBE5D9-20B9-8C14-6188-6324C42B6122}"/>
              </a:ext>
            </a:extLst>
          </p:cNvPr>
          <p:cNvSpPr txBox="1"/>
          <p:nvPr/>
        </p:nvSpPr>
        <p:spPr>
          <a:xfrm>
            <a:off x="12975178" y="3246887"/>
            <a:ext cx="10287000" cy="369332"/>
          </a:xfrm>
          <a:prstGeom prst="rect">
            <a:avLst/>
          </a:prstGeom>
          <a:noFill/>
        </p:spPr>
        <p:txBody>
          <a:bodyPr wrap="square">
            <a:spAutoFit/>
          </a:bodyPr>
          <a:lstStyle/>
          <a:p>
            <a:r>
              <a:rPr lang="en-US" sz="1800" dirty="0">
                <a:solidFill>
                  <a:schemeClr val="tx2"/>
                </a:solidFill>
              </a:rPr>
              <a:t>    Docker</a:t>
            </a:r>
            <a:endParaRPr lang="en-IN" sz="1800" dirty="0">
              <a:solidFill>
                <a:schemeClr val="tx2"/>
              </a:solidFill>
            </a:endParaRPr>
          </a:p>
        </p:txBody>
      </p:sp>
      <p:sp>
        <p:nvSpPr>
          <p:cNvPr id="133" name="TextBox 132">
            <a:extLst>
              <a:ext uri="{FF2B5EF4-FFF2-40B4-BE49-F238E27FC236}">
                <a16:creationId xmlns:a16="http://schemas.microsoft.com/office/drawing/2014/main" id="{22512248-14A4-438A-550A-23CDC50FA56D}"/>
              </a:ext>
            </a:extLst>
          </p:cNvPr>
          <p:cNvSpPr txBox="1"/>
          <p:nvPr/>
        </p:nvSpPr>
        <p:spPr>
          <a:xfrm>
            <a:off x="14993110" y="3025489"/>
            <a:ext cx="11629102" cy="369332"/>
          </a:xfrm>
          <a:prstGeom prst="rect">
            <a:avLst/>
          </a:prstGeom>
          <a:noFill/>
        </p:spPr>
        <p:txBody>
          <a:bodyPr wrap="square">
            <a:spAutoFit/>
          </a:bodyPr>
          <a:lstStyle/>
          <a:p>
            <a:r>
              <a:rPr lang="en-US" sz="1800" dirty="0">
                <a:solidFill>
                  <a:schemeClr val="tx2"/>
                </a:solidFill>
              </a:rPr>
              <a:t>       Jira</a:t>
            </a:r>
            <a:endParaRPr lang="en-IN" sz="1800" dirty="0">
              <a:solidFill>
                <a:schemeClr val="tx2"/>
              </a:solidFill>
            </a:endParaRPr>
          </a:p>
        </p:txBody>
      </p:sp>
      <p:sp>
        <p:nvSpPr>
          <p:cNvPr id="135" name="TextBox 134">
            <a:extLst>
              <a:ext uri="{FF2B5EF4-FFF2-40B4-BE49-F238E27FC236}">
                <a16:creationId xmlns:a16="http://schemas.microsoft.com/office/drawing/2014/main" id="{4D03E4A2-AACE-F30F-22C4-725696FCDC30}"/>
              </a:ext>
            </a:extLst>
          </p:cNvPr>
          <p:cNvSpPr txBox="1"/>
          <p:nvPr/>
        </p:nvSpPr>
        <p:spPr>
          <a:xfrm>
            <a:off x="13116004" y="4843889"/>
            <a:ext cx="13310418" cy="369332"/>
          </a:xfrm>
          <a:prstGeom prst="rect">
            <a:avLst/>
          </a:prstGeom>
          <a:noFill/>
        </p:spPr>
        <p:txBody>
          <a:bodyPr wrap="square">
            <a:spAutoFit/>
          </a:bodyPr>
          <a:lstStyle/>
          <a:p>
            <a:r>
              <a:rPr lang="en-US" sz="1800" dirty="0">
                <a:solidFill>
                  <a:schemeClr val="tx2"/>
                </a:solidFill>
              </a:rPr>
              <a:t>     Figma</a:t>
            </a:r>
            <a:endParaRPr lang="en-IN" sz="1800" dirty="0">
              <a:solidFill>
                <a:schemeClr val="tx2"/>
              </a:solidFill>
            </a:endParaRPr>
          </a:p>
        </p:txBody>
      </p:sp>
      <p:sp>
        <p:nvSpPr>
          <p:cNvPr id="137" name="TextBox 136">
            <a:extLst>
              <a:ext uri="{FF2B5EF4-FFF2-40B4-BE49-F238E27FC236}">
                <a16:creationId xmlns:a16="http://schemas.microsoft.com/office/drawing/2014/main" id="{C32CA8D6-D74E-89E7-31D5-7AB372D67BC7}"/>
              </a:ext>
            </a:extLst>
          </p:cNvPr>
          <p:cNvSpPr txBox="1"/>
          <p:nvPr/>
        </p:nvSpPr>
        <p:spPr>
          <a:xfrm>
            <a:off x="15187327" y="4846626"/>
            <a:ext cx="13310418" cy="307777"/>
          </a:xfrm>
          <a:prstGeom prst="rect">
            <a:avLst/>
          </a:prstGeom>
          <a:noFill/>
        </p:spPr>
        <p:txBody>
          <a:bodyPr wrap="square">
            <a:spAutoFit/>
          </a:bodyPr>
          <a:lstStyle/>
          <a:p>
            <a:r>
              <a:rPr lang="en-US" sz="1400" dirty="0">
                <a:solidFill>
                  <a:schemeClr val="tx2"/>
                </a:solidFill>
              </a:rPr>
              <a:t>VS code</a:t>
            </a:r>
            <a:endParaRPr lang="en-IN" sz="1400" dirty="0">
              <a:solidFill>
                <a:schemeClr val="tx2"/>
              </a:solidFill>
            </a:endParaRPr>
          </a:p>
        </p:txBody>
      </p:sp>
      <p:sp>
        <p:nvSpPr>
          <p:cNvPr id="155" name="TextBox 154">
            <a:extLst>
              <a:ext uri="{FF2B5EF4-FFF2-40B4-BE49-F238E27FC236}">
                <a16:creationId xmlns:a16="http://schemas.microsoft.com/office/drawing/2014/main" id="{BA5995EE-0BB4-C0C6-0348-3CB2F4B82F3C}"/>
              </a:ext>
            </a:extLst>
          </p:cNvPr>
          <p:cNvSpPr txBox="1"/>
          <p:nvPr/>
        </p:nvSpPr>
        <p:spPr>
          <a:xfrm>
            <a:off x="13257650" y="6706131"/>
            <a:ext cx="14246942" cy="338554"/>
          </a:xfrm>
          <a:prstGeom prst="rect">
            <a:avLst/>
          </a:prstGeom>
          <a:noFill/>
        </p:spPr>
        <p:txBody>
          <a:bodyPr wrap="square">
            <a:spAutoFit/>
          </a:bodyPr>
          <a:lstStyle/>
          <a:p>
            <a:r>
              <a:rPr lang="en-US" sz="1600" dirty="0">
                <a:solidFill>
                  <a:schemeClr val="tx2"/>
                </a:solidFill>
              </a:rPr>
              <a:t>Postman</a:t>
            </a:r>
            <a:endParaRPr lang="en-IN" sz="1600" dirty="0">
              <a:solidFill>
                <a:schemeClr val="tx2"/>
              </a:solidFill>
            </a:endParaRPr>
          </a:p>
        </p:txBody>
      </p:sp>
      <p:sp>
        <p:nvSpPr>
          <p:cNvPr id="157" name="TextBox 156">
            <a:extLst>
              <a:ext uri="{FF2B5EF4-FFF2-40B4-BE49-F238E27FC236}">
                <a16:creationId xmlns:a16="http://schemas.microsoft.com/office/drawing/2014/main" id="{27AF7C27-9878-548C-D2D7-DCADF51B046A}"/>
              </a:ext>
            </a:extLst>
          </p:cNvPr>
          <p:cNvSpPr txBox="1"/>
          <p:nvPr/>
        </p:nvSpPr>
        <p:spPr>
          <a:xfrm>
            <a:off x="15192335" y="6525992"/>
            <a:ext cx="14246942" cy="307777"/>
          </a:xfrm>
          <a:prstGeom prst="rect">
            <a:avLst/>
          </a:prstGeom>
          <a:noFill/>
        </p:spPr>
        <p:txBody>
          <a:bodyPr wrap="square">
            <a:spAutoFit/>
          </a:bodyPr>
          <a:lstStyle/>
          <a:p>
            <a:r>
              <a:rPr lang="en-US" dirty="0">
                <a:solidFill>
                  <a:schemeClr val="tx2"/>
                </a:solidFill>
              </a:rPr>
              <a:t>GitHub</a:t>
            </a:r>
            <a:endParaRPr lang="en-IN" sz="1400" dirty="0">
              <a:solidFill>
                <a:schemeClr val="tx2"/>
              </a:solidFill>
            </a:endParaRPr>
          </a:p>
        </p:txBody>
      </p:sp>
      <p:pic>
        <p:nvPicPr>
          <p:cNvPr id="158" name="Picture 157">
            <a:extLst>
              <a:ext uri="{FF2B5EF4-FFF2-40B4-BE49-F238E27FC236}">
                <a16:creationId xmlns:a16="http://schemas.microsoft.com/office/drawing/2014/main" id="{358074CD-7552-4534-8010-0BC9B4404373}"/>
              </a:ext>
            </a:extLst>
          </p:cNvPr>
          <p:cNvPicPr>
            <a:picLocks noChangeAspect="1"/>
          </p:cNvPicPr>
          <p:nvPr/>
        </p:nvPicPr>
        <p:blipFill>
          <a:blip r:embed="rId20"/>
          <a:stretch>
            <a:fillRect/>
          </a:stretch>
        </p:blipFill>
        <p:spPr>
          <a:xfrm>
            <a:off x="16130563" y="-57149"/>
            <a:ext cx="2348464" cy="2643414"/>
          </a:xfrm>
          <a:prstGeom prst="rect">
            <a:avLst/>
          </a:prstGeom>
        </p:spPr>
      </p:pic>
      <p:pic>
        <p:nvPicPr>
          <p:cNvPr id="7" name="Picture 6">
            <a:extLst>
              <a:ext uri="{FF2B5EF4-FFF2-40B4-BE49-F238E27FC236}">
                <a16:creationId xmlns:a16="http://schemas.microsoft.com/office/drawing/2014/main" id="{F4A85B63-1146-B60F-CA70-F8E35A66E974}"/>
              </a:ext>
            </a:extLst>
          </p:cNvPr>
          <p:cNvPicPr>
            <a:picLocks noChangeAspect="1"/>
          </p:cNvPicPr>
          <p:nvPr/>
        </p:nvPicPr>
        <p:blipFill>
          <a:blip r:embed="rId21"/>
          <a:stretch>
            <a:fillRect/>
          </a:stretch>
        </p:blipFill>
        <p:spPr>
          <a:xfrm>
            <a:off x="4507776" y="6217782"/>
            <a:ext cx="2274957" cy="2029829"/>
          </a:xfrm>
          <a:prstGeom prst="rect">
            <a:avLst/>
          </a:prstGeom>
        </p:spPr>
      </p:pic>
      <p:pic>
        <p:nvPicPr>
          <p:cNvPr id="8" name="Picture 7">
            <a:extLst>
              <a:ext uri="{FF2B5EF4-FFF2-40B4-BE49-F238E27FC236}">
                <a16:creationId xmlns:a16="http://schemas.microsoft.com/office/drawing/2014/main" id="{AAFCA998-B628-7182-65DA-926DB243A74A}"/>
              </a:ext>
            </a:extLst>
          </p:cNvPr>
          <p:cNvPicPr>
            <a:picLocks noChangeAspect="1"/>
          </p:cNvPicPr>
          <p:nvPr/>
        </p:nvPicPr>
        <p:blipFill>
          <a:blip r:embed="rId22"/>
          <a:srcRect l="13041" t="28819" r="10425"/>
          <a:stretch/>
        </p:blipFill>
        <p:spPr>
          <a:xfrm>
            <a:off x="9336528" y="5051613"/>
            <a:ext cx="2508288" cy="131354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517CD-F132-25DC-9205-0971C6A64BFD}"/>
              </a:ext>
            </a:extLst>
          </p:cNvPr>
          <p:cNvSpPr>
            <a:spLocks noGrp="1"/>
          </p:cNvSpPr>
          <p:nvPr>
            <p:ph type="ctrTitle"/>
          </p:nvPr>
        </p:nvSpPr>
        <p:spPr>
          <a:xfrm>
            <a:off x="386498" y="518884"/>
            <a:ext cx="11195901" cy="1470000"/>
          </a:xfrm>
        </p:spPr>
        <p:txBody>
          <a:bodyPr>
            <a:noAutofit/>
          </a:bodyPr>
          <a:lstStyle/>
          <a:p>
            <a:r>
              <a:rPr lang="en-US" sz="6000" u="sng" dirty="0"/>
              <a:t>Algorithms And Models:</a:t>
            </a:r>
          </a:p>
        </p:txBody>
      </p:sp>
      <p:sp>
        <p:nvSpPr>
          <p:cNvPr id="7" name="TextBox 6">
            <a:extLst>
              <a:ext uri="{FF2B5EF4-FFF2-40B4-BE49-F238E27FC236}">
                <a16:creationId xmlns:a16="http://schemas.microsoft.com/office/drawing/2014/main" id="{8FC0A2A3-F09C-B120-8B3C-16B661412416}"/>
              </a:ext>
            </a:extLst>
          </p:cNvPr>
          <p:cNvSpPr txBox="1"/>
          <p:nvPr/>
        </p:nvSpPr>
        <p:spPr>
          <a:xfrm>
            <a:off x="1393371" y="2699657"/>
            <a:ext cx="11622092" cy="4387420"/>
          </a:xfrm>
          <a:prstGeom prst="rect">
            <a:avLst/>
          </a:prstGeom>
          <a:noFill/>
        </p:spPr>
        <p:txBody>
          <a:bodyPr wrap="none" rtlCol="0">
            <a:spAutoFit/>
          </a:bodyPr>
          <a:lstStyle/>
          <a:p>
            <a:pPr marL="571500" indent="-571500">
              <a:lnSpc>
                <a:spcPct val="150000"/>
              </a:lnSpc>
              <a:buClr>
                <a:schemeClr val="bg1"/>
              </a:buClr>
              <a:buFont typeface="Arial" panose="020B0604020202020204" pitchFamily="34" charset="0"/>
              <a:buChar char="•"/>
            </a:pPr>
            <a:r>
              <a:rPr lang="en-US" sz="4800" dirty="0">
                <a:solidFill>
                  <a:schemeClr val="bg1"/>
                </a:solidFill>
              </a:rPr>
              <a:t>Rag - Retrieval-Augmented Generation </a:t>
            </a:r>
          </a:p>
          <a:p>
            <a:pPr marL="571500" indent="-571500">
              <a:lnSpc>
                <a:spcPct val="150000"/>
              </a:lnSpc>
              <a:buClr>
                <a:schemeClr val="bg1"/>
              </a:buClr>
              <a:buFont typeface="Arial" panose="020B0604020202020204" pitchFamily="34" charset="0"/>
              <a:buChar char="•"/>
            </a:pPr>
            <a:r>
              <a:rPr lang="en-US" sz="4800" dirty="0" err="1">
                <a:solidFill>
                  <a:schemeClr val="bg1"/>
                </a:solidFill>
              </a:rPr>
              <a:t>Densnet</a:t>
            </a:r>
            <a:endParaRPr lang="en-US" sz="4800" dirty="0">
              <a:solidFill>
                <a:schemeClr val="bg1"/>
              </a:solidFill>
            </a:endParaRPr>
          </a:p>
          <a:p>
            <a:pPr marL="571500" indent="-571500">
              <a:lnSpc>
                <a:spcPct val="150000"/>
              </a:lnSpc>
              <a:buClr>
                <a:schemeClr val="bg1"/>
              </a:buClr>
              <a:buFont typeface="Arial" panose="020B0604020202020204" pitchFamily="34" charset="0"/>
              <a:buChar char="•"/>
            </a:pPr>
            <a:r>
              <a:rPr lang="en-US" sz="4800" dirty="0">
                <a:solidFill>
                  <a:schemeClr val="bg1"/>
                </a:solidFill>
              </a:rPr>
              <a:t>Resnet</a:t>
            </a:r>
          </a:p>
          <a:p>
            <a:pPr marL="571500" indent="-571500">
              <a:lnSpc>
                <a:spcPct val="150000"/>
              </a:lnSpc>
              <a:buClr>
                <a:schemeClr val="bg1"/>
              </a:buClr>
              <a:buFont typeface="Arial" panose="020B0604020202020204" pitchFamily="34" charset="0"/>
              <a:buChar char="•"/>
            </a:pPr>
            <a:r>
              <a:rPr lang="en-US" sz="4800" dirty="0" err="1">
                <a:solidFill>
                  <a:schemeClr val="bg1"/>
                </a:solidFill>
              </a:rPr>
              <a:t>DialoGPT</a:t>
            </a:r>
            <a:endParaRPr lang="en-US" sz="4800" dirty="0">
              <a:solidFill>
                <a:schemeClr val="bg1"/>
              </a:solidFill>
            </a:endParaRPr>
          </a:p>
        </p:txBody>
      </p:sp>
    </p:spTree>
    <p:extLst>
      <p:ext uri="{BB962C8B-B14F-4D97-AF65-F5344CB8AC3E}">
        <p14:creationId xmlns:p14="http://schemas.microsoft.com/office/powerpoint/2010/main" val="3458574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1D24BE0-EF54-92E2-73C0-B4BD26A42730}"/>
              </a:ext>
            </a:extLst>
          </p:cNvPr>
          <p:cNvSpPr>
            <a:spLocks noGrp="1"/>
          </p:cNvSpPr>
          <p:nvPr>
            <p:ph type="subTitle" idx="1"/>
          </p:nvPr>
        </p:nvSpPr>
        <p:spPr>
          <a:xfrm>
            <a:off x="4817676" y="3723416"/>
            <a:ext cx="8474117" cy="3261845"/>
          </a:xfrm>
        </p:spPr>
        <p:txBody>
          <a:bodyPr>
            <a:normAutofit/>
          </a:bodyPr>
          <a:lstStyle/>
          <a:p>
            <a:r>
              <a:rPr lang="en-US" sz="12000" b="1" dirty="0"/>
              <a:t>Diagrams</a:t>
            </a:r>
          </a:p>
        </p:txBody>
      </p:sp>
      <p:pic>
        <p:nvPicPr>
          <p:cNvPr id="4" name="Picture 3">
            <a:extLst>
              <a:ext uri="{FF2B5EF4-FFF2-40B4-BE49-F238E27FC236}">
                <a16:creationId xmlns:a16="http://schemas.microsoft.com/office/drawing/2014/main" id="{399FFC80-2284-12D1-3915-20977617FF19}"/>
              </a:ext>
            </a:extLst>
          </p:cNvPr>
          <p:cNvPicPr>
            <a:picLocks noChangeAspect="1"/>
          </p:cNvPicPr>
          <p:nvPr/>
        </p:nvPicPr>
        <p:blipFill>
          <a:blip r:embed="rId2"/>
          <a:stretch>
            <a:fillRect/>
          </a:stretch>
        </p:blipFill>
        <p:spPr>
          <a:xfrm>
            <a:off x="16130563" y="-42861"/>
            <a:ext cx="2348464" cy="2643414"/>
          </a:xfrm>
          <a:prstGeom prst="rect">
            <a:avLst/>
          </a:prstGeom>
        </p:spPr>
      </p:pic>
    </p:spTree>
    <p:extLst>
      <p:ext uri="{BB962C8B-B14F-4D97-AF65-F5344CB8AC3E}">
        <p14:creationId xmlns:p14="http://schemas.microsoft.com/office/powerpoint/2010/main" val="2499612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9F2299-112C-F410-8E1E-FDBA88969C8D}"/>
              </a:ext>
            </a:extLst>
          </p:cNvPr>
          <p:cNvSpPr>
            <a:spLocks noGrp="1"/>
          </p:cNvSpPr>
          <p:nvPr>
            <p:ph type="ctrTitle"/>
          </p:nvPr>
        </p:nvSpPr>
        <p:spPr>
          <a:xfrm>
            <a:off x="-167929" y="546755"/>
            <a:ext cx="10678816" cy="1263020"/>
          </a:xfrm>
        </p:spPr>
        <p:txBody>
          <a:bodyPr>
            <a:normAutofit/>
          </a:bodyPr>
          <a:lstStyle/>
          <a:p>
            <a:r>
              <a:rPr lang="en-US" sz="6000" u="sng" dirty="0"/>
              <a:t>Architecture Diagram</a:t>
            </a:r>
          </a:p>
        </p:txBody>
      </p:sp>
      <p:pic>
        <p:nvPicPr>
          <p:cNvPr id="5" name="Picture 4">
            <a:extLst>
              <a:ext uri="{FF2B5EF4-FFF2-40B4-BE49-F238E27FC236}">
                <a16:creationId xmlns:a16="http://schemas.microsoft.com/office/drawing/2014/main" id="{52637829-E393-A378-B1F3-0DD717D5D94A}"/>
              </a:ext>
            </a:extLst>
          </p:cNvPr>
          <p:cNvPicPr>
            <a:picLocks noChangeAspect="1"/>
          </p:cNvPicPr>
          <p:nvPr/>
        </p:nvPicPr>
        <p:blipFill>
          <a:blip r:embed="rId2"/>
          <a:stretch>
            <a:fillRect/>
          </a:stretch>
        </p:blipFill>
        <p:spPr>
          <a:xfrm>
            <a:off x="4140493" y="2194610"/>
            <a:ext cx="12742913" cy="7307072"/>
          </a:xfrm>
          <a:prstGeom prst="rect">
            <a:avLst/>
          </a:prstGeom>
        </p:spPr>
      </p:pic>
      <p:pic>
        <p:nvPicPr>
          <p:cNvPr id="6" name="Picture 5">
            <a:extLst>
              <a:ext uri="{FF2B5EF4-FFF2-40B4-BE49-F238E27FC236}">
                <a16:creationId xmlns:a16="http://schemas.microsoft.com/office/drawing/2014/main" id="{F5A930DD-6CE5-0387-81F3-F8830267A9C0}"/>
              </a:ext>
            </a:extLst>
          </p:cNvPr>
          <p:cNvPicPr>
            <a:picLocks noChangeAspect="1"/>
          </p:cNvPicPr>
          <p:nvPr/>
        </p:nvPicPr>
        <p:blipFill>
          <a:blip r:embed="rId3"/>
          <a:stretch>
            <a:fillRect/>
          </a:stretch>
        </p:blipFill>
        <p:spPr>
          <a:xfrm>
            <a:off x="16430919" y="-42861"/>
            <a:ext cx="2048107" cy="2305334"/>
          </a:xfrm>
          <a:prstGeom prst="rect">
            <a:avLst/>
          </a:prstGeom>
        </p:spPr>
      </p:pic>
    </p:spTree>
    <p:extLst>
      <p:ext uri="{BB962C8B-B14F-4D97-AF65-F5344CB8AC3E}">
        <p14:creationId xmlns:p14="http://schemas.microsoft.com/office/powerpoint/2010/main" val="4219820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56"/>
        <p:cNvGrpSpPr/>
        <p:nvPr/>
      </p:nvGrpSpPr>
      <p:grpSpPr>
        <a:xfrm>
          <a:off x="0" y="0"/>
          <a:ext cx="0" cy="0"/>
          <a:chOff x="0" y="0"/>
          <a:chExt cx="0" cy="0"/>
        </a:xfrm>
      </p:grpSpPr>
      <p:grpSp>
        <p:nvGrpSpPr>
          <p:cNvPr id="57" name="Google Shape;57;p11"/>
          <p:cNvGrpSpPr/>
          <p:nvPr/>
        </p:nvGrpSpPr>
        <p:grpSpPr>
          <a:xfrm>
            <a:off x="0" y="0"/>
            <a:ext cx="18288000" cy="10287000"/>
            <a:chOff x="0" y="0"/>
            <a:chExt cx="24384000" cy="13716000"/>
          </a:xfrm>
        </p:grpSpPr>
        <p:sp>
          <p:nvSpPr>
            <p:cNvPr id="58" name="Google Shape;58;p11"/>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59" name="Google Shape;59;p11"/>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60" name="Google Shape;60;p11"/>
          <p:cNvGrpSpPr/>
          <p:nvPr/>
        </p:nvGrpSpPr>
        <p:grpSpPr>
          <a:xfrm>
            <a:off x="800103" y="779328"/>
            <a:ext cx="16771083" cy="9215063"/>
            <a:chOff x="0" y="-47625"/>
            <a:chExt cx="4417075" cy="2310850"/>
          </a:xfrm>
        </p:grpSpPr>
        <p:sp>
          <p:nvSpPr>
            <p:cNvPr id="61" name="Google Shape;61;p11"/>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dirty="0"/>
            </a:p>
          </p:txBody>
        </p:sp>
        <p:sp>
          <p:nvSpPr>
            <p:cNvPr id="62" name="Google Shape;62;p1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Rectangle: Rounded Corners 5">
            <a:extLst>
              <a:ext uri="{FF2B5EF4-FFF2-40B4-BE49-F238E27FC236}">
                <a16:creationId xmlns:a16="http://schemas.microsoft.com/office/drawing/2014/main" id="{DBA71256-1CB4-7C0F-142B-7F6D8D81BEF1}"/>
              </a:ext>
            </a:extLst>
          </p:cNvPr>
          <p:cNvSpPr/>
          <p:nvPr/>
        </p:nvSpPr>
        <p:spPr>
          <a:xfrm>
            <a:off x="1374083" y="2519962"/>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Noto Sans"/>
              </a:rPr>
              <a:t>Team : </a:t>
            </a: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endParaRPr kumimoji="0" lang="en-US" sz="1800" b="0" i="0" u="none" strike="noStrike" kern="0" cap="none" spc="0" normalizeH="0" baseline="0" noProof="0" dirty="0">
              <a:ln>
                <a:noFill/>
              </a:ln>
              <a:solidFill>
                <a:schemeClr val="bg1"/>
              </a:solidFill>
              <a:effectLst/>
              <a:uLnTx/>
              <a:uFillTx/>
              <a:latin typeface="Arial"/>
              <a:cs typeface="Arial"/>
              <a:sym typeface="Arial"/>
            </a:endParaRP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Arial"/>
                <a:cs typeface="Arial"/>
                <a:sym typeface="Arial"/>
              </a:rPr>
              <a:t>Roles and Responsibilities</a:t>
            </a: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Arial"/>
                <a:cs typeface="Arial"/>
                <a:sym typeface="Arial"/>
              </a:rPr>
              <a:t>Improvements</a:t>
            </a:r>
          </a:p>
          <a:p>
            <a:pPr algn="ctr"/>
            <a:endParaRPr lang="en-US" dirty="0"/>
          </a:p>
        </p:txBody>
      </p:sp>
      <p:sp>
        <p:nvSpPr>
          <p:cNvPr id="64" name="Google Shape;64;p11"/>
          <p:cNvSpPr txBox="1"/>
          <p:nvPr/>
        </p:nvSpPr>
        <p:spPr>
          <a:xfrm>
            <a:off x="1708829" y="1066096"/>
            <a:ext cx="14870342" cy="1292533"/>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999" b="1" dirty="0">
                <a:solidFill>
                  <a:srgbClr val="FFFFFF"/>
                </a:solidFill>
                <a:latin typeface="Microsoft YaHei" panose="020B0503020204020204" pitchFamily="34" charset="-122"/>
                <a:ea typeface="Microsoft YaHei" panose="020B0503020204020204" pitchFamily="34" charset="-122"/>
                <a:sym typeface="Archivo Black"/>
              </a:rPr>
              <a:t>AGENDA</a:t>
            </a:r>
            <a:endParaRPr lang="en-US" b="1" dirty="0">
              <a:latin typeface="Microsoft YaHei" panose="020B0503020204020204" pitchFamily="34" charset="-122"/>
              <a:ea typeface="Microsoft YaHei" panose="020B0503020204020204" pitchFamily="34" charset="-122"/>
            </a:endParaRPr>
          </a:p>
        </p:txBody>
      </p:sp>
      <p:pic>
        <p:nvPicPr>
          <p:cNvPr id="20" name="Picture 19">
            <a:extLst>
              <a:ext uri="{FF2B5EF4-FFF2-40B4-BE49-F238E27FC236}">
                <a16:creationId xmlns:a16="http://schemas.microsoft.com/office/drawing/2014/main" id="{072AD3F5-7B82-7E0B-B21E-C23FD923A0BE}"/>
              </a:ext>
            </a:extLst>
          </p:cNvPr>
          <p:cNvPicPr>
            <a:picLocks noChangeAspect="1"/>
          </p:cNvPicPr>
          <p:nvPr/>
        </p:nvPicPr>
        <p:blipFill>
          <a:blip r:embed="rId4"/>
          <a:stretch>
            <a:fillRect/>
          </a:stretch>
        </p:blipFill>
        <p:spPr>
          <a:xfrm>
            <a:off x="16139159" y="919126"/>
            <a:ext cx="1608157" cy="1810130"/>
          </a:xfrm>
          <a:prstGeom prst="rect">
            <a:avLst/>
          </a:prstGeom>
        </p:spPr>
      </p:pic>
      <p:sp>
        <p:nvSpPr>
          <p:cNvPr id="8" name="Rectangle: Rounded Corners 7">
            <a:extLst>
              <a:ext uri="{FF2B5EF4-FFF2-40B4-BE49-F238E27FC236}">
                <a16:creationId xmlns:a16="http://schemas.microsoft.com/office/drawing/2014/main" id="{528C081E-6B0C-196C-5D49-50DF14F8D3BE}"/>
              </a:ext>
            </a:extLst>
          </p:cNvPr>
          <p:cNvSpPr/>
          <p:nvPr/>
        </p:nvSpPr>
        <p:spPr>
          <a:xfrm>
            <a:off x="5265617" y="2455481"/>
            <a:ext cx="3317554" cy="3568402"/>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Project Overview:</a:t>
            </a:r>
          </a:p>
          <a:p>
            <a:pPr marL="342900" indent="-342900">
              <a:buClr>
                <a:schemeClr val="bg1"/>
              </a:buClr>
              <a:buFont typeface="Arial" panose="020B0604020202020204" pitchFamily="34" charset="0"/>
              <a:buChar char="•"/>
            </a:pPr>
            <a:endParaRPr lang="en-US" sz="2000" dirty="0">
              <a:solidFill>
                <a:schemeClr val="bg1"/>
              </a:solidFill>
              <a:latin typeface="Noto Sans"/>
              <a:ea typeface="Noto Sans"/>
              <a:cs typeface="Noto Sans"/>
            </a:endParaRP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Problem Statement</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Project Description</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Working Agreement </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Personas</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Product Design</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MVP Design</a:t>
            </a:r>
          </a:p>
          <a:p>
            <a:pPr>
              <a:buClr>
                <a:schemeClr val="bg1"/>
              </a:buClr>
            </a:pPr>
            <a:endParaRPr lang="en-US" sz="2000" dirty="0">
              <a:solidFill>
                <a:schemeClr val="bg1"/>
              </a:solidFill>
              <a:latin typeface="Noto Sans"/>
              <a:ea typeface="Noto Sans"/>
              <a:cs typeface="Noto Sans"/>
            </a:endParaRPr>
          </a:p>
        </p:txBody>
      </p:sp>
      <p:sp>
        <p:nvSpPr>
          <p:cNvPr id="11" name="Rectangle: Rounded Corners 10">
            <a:extLst>
              <a:ext uri="{FF2B5EF4-FFF2-40B4-BE49-F238E27FC236}">
                <a16:creationId xmlns:a16="http://schemas.microsoft.com/office/drawing/2014/main" id="{3F792D9A-2656-FC5E-5329-72545B3E489D}"/>
              </a:ext>
            </a:extLst>
          </p:cNvPr>
          <p:cNvSpPr/>
          <p:nvPr/>
        </p:nvSpPr>
        <p:spPr>
          <a:xfrm>
            <a:off x="9224022" y="2506529"/>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3600" b="1" dirty="0">
              <a:solidFill>
                <a:srgbClr val="71CBEF"/>
              </a:solidFill>
              <a:latin typeface="Noto Sans"/>
              <a:ea typeface="Noto Sans"/>
              <a:cs typeface="Noto Sans"/>
            </a:endParaRPr>
          </a:p>
          <a:p>
            <a:r>
              <a:rPr lang="en-US" sz="3600" b="1" dirty="0">
                <a:solidFill>
                  <a:srgbClr val="71CBEF"/>
                </a:solidFill>
                <a:latin typeface="Noto Sans"/>
                <a:ea typeface="Noto Sans"/>
                <a:cs typeface="Noto Sans"/>
              </a:rPr>
              <a:t>Technology:</a:t>
            </a:r>
          </a:p>
          <a:p>
            <a:pPr algn="ctr"/>
            <a:endParaRPr lang="en-US" sz="2400" b="1" dirty="0">
              <a:solidFill>
                <a:srgbClr val="71CBEF"/>
              </a:solidFill>
              <a:latin typeface="Noto Sans"/>
              <a:ea typeface="Noto Sans"/>
              <a:cs typeface="Noto Sans"/>
            </a:endParaRP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Technologies</a:t>
            </a: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Algorithms</a:t>
            </a: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Diagrams</a:t>
            </a:r>
          </a:p>
          <a:p>
            <a:pPr marL="342900" indent="-342900">
              <a:buClr>
                <a:schemeClr val="bg1"/>
              </a:buClr>
              <a:buFont typeface="Arial" panose="020B0604020202020204" pitchFamily="34" charset="0"/>
              <a:buChar char="•"/>
            </a:pPr>
            <a:endParaRPr lang="en-US" sz="2000" b="1" dirty="0">
              <a:solidFill>
                <a:schemeClr val="bg1"/>
              </a:solidFill>
              <a:latin typeface="Noto Sans"/>
              <a:ea typeface="Noto Sans"/>
              <a:cs typeface="Noto Sans"/>
            </a:endParaRPr>
          </a:p>
          <a:p>
            <a:pPr>
              <a:buClr>
                <a:schemeClr val="bg1"/>
              </a:buClr>
            </a:pPr>
            <a:endParaRPr lang="en-US" sz="2000" b="1" dirty="0">
              <a:solidFill>
                <a:schemeClr val="bg1"/>
              </a:solidFill>
              <a:latin typeface="Noto Sans"/>
              <a:ea typeface="Noto Sans"/>
              <a:cs typeface="Noto Sans"/>
            </a:endParaRPr>
          </a:p>
          <a:p>
            <a:pPr algn="ctr"/>
            <a:endParaRPr lang="en-US" sz="2400" b="1" dirty="0">
              <a:solidFill>
                <a:srgbClr val="71CBEF"/>
              </a:solidFill>
              <a:latin typeface="Noto Sans"/>
              <a:ea typeface="Noto Sans"/>
              <a:cs typeface="Noto Sans"/>
            </a:endParaRPr>
          </a:p>
        </p:txBody>
      </p:sp>
      <p:sp>
        <p:nvSpPr>
          <p:cNvPr id="13" name="Rectangle: Rounded Corners 12">
            <a:extLst>
              <a:ext uri="{FF2B5EF4-FFF2-40B4-BE49-F238E27FC236}">
                <a16:creationId xmlns:a16="http://schemas.microsoft.com/office/drawing/2014/main" id="{313BC59B-20B3-71DA-986E-3E7531612F9A}"/>
              </a:ext>
            </a:extLst>
          </p:cNvPr>
          <p:cNvSpPr/>
          <p:nvPr/>
        </p:nvSpPr>
        <p:spPr>
          <a:xfrm>
            <a:off x="13182427" y="2506528"/>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Product Backlog</a:t>
            </a:r>
          </a:p>
        </p:txBody>
      </p:sp>
      <p:sp>
        <p:nvSpPr>
          <p:cNvPr id="16" name="Rectangle: Rounded Corners 15">
            <a:extLst>
              <a:ext uri="{FF2B5EF4-FFF2-40B4-BE49-F238E27FC236}">
                <a16:creationId xmlns:a16="http://schemas.microsoft.com/office/drawing/2014/main" id="{06E42460-3303-8491-645A-2C3505D0315C}"/>
              </a:ext>
            </a:extLst>
          </p:cNvPr>
          <p:cNvSpPr/>
          <p:nvPr/>
        </p:nvSpPr>
        <p:spPr>
          <a:xfrm>
            <a:off x="1558562" y="6438076"/>
            <a:ext cx="3317554" cy="3304857"/>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lang="en-US" sz="4000" b="1" dirty="0">
              <a:solidFill>
                <a:srgbClr val="71CBEF"/>
              </a:solidFill>
              <a:latin typeface="Noto Sans"/>
              <a:ea typeface="Noto Sans"/>
              <a:cs typeface="Noto Sans"/>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4000" b="1" dirty="0">
                <a:solidFill>
                  <a:srgbClr val="71CBEF"/>
                </a:solidFill>
                <a:latin typeface="Noto Sans"/>
                <a:ea typeface="Noto Sans"/>
                <a:cs typeface="Noto Sans"/>
              </a:rPr>
              <a:t>Sprint</a:t>
            </a: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Arial"/>
              </a:rPr>
              <a:t> Backlog:</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endPar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endParaRP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Backlog</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Test Cases</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Completed </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Not Completed</a:t>
            </a:r>
          </a:p>
          <a:p>
            <a:pPr algn="ctr"/>
            <a:endParaRPr lang="en-US" dirty="0"/>
          </a:p>
        </p:txBody>
      </p:sp>
      <p:sp>
        <p:nvSpPr>
          <p:cNvPr id="18" name="Rectangle: Rounded Corners 17">
            <a:extLst>
              <a:ext uri="{FF2B5EF4-FFF2-40B4-BE49-F238E27FC236}">
                <a16:creationId xmlns:a16="http://schemas.microsoft.com/office/drawing/2014/main" id="{6E68B9B4-047D-D039-B832-F660C9CDB1A1}"/>
              </a:ext>
            </a:extLst>
          </p:cNvPr>
          <p:cNvSpPr/>
          <p:nvPr/>
        </p:nvSpPr>
        <p:spPr>
          <a:xfrm>
            <a:off x="5497071" y="6501700"/>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b="1" dirty="0">
              <a:solidFill>
                <a:srgbClr val="71CBEF"/>
              </a:solidFill>
              <a:latin typeface="Noto Sans"/>
              <a:ea typeface="Noto Sans"/>
              <a:cs typeface="Noto Sans"/>
            </a:endParaRPr>
          </a:p>
          <a:p>
            <a:r>
              <a:rPr lang="en-US" sz="4000" b="1" dirty="0">
                <a:solidFill>
                  <a:srgbClr val="71CBEF"/>
                </a:solidFill>
                <a:latin typeface="Noto Sans"/>
                <a:ea typeface="Noto Sans"/>
                <a:cs typeface="Noto Sans"/>
              </a:rPr>
              <a:t>Sprint</a:t>
            </a: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Arial"/>
              </a:rPr>
              <a:t> 1 Metrics:</a:t>
            </a:r>
          </a:p>
          <a:p>
            <a:pPr marL="342900" indent="-342900">
              <a:buClr>
                <a:schemeClr val="bg1"/>
              </a:buClr>
              <a:buFont typeface="Arial" panose="020B0604020202020204" pitchFamily="34" charset="0"/>
              <a:buChar char="•"/>
            </a:pPr>
            <a:endParaRPr lang="en-US" sz="2000" dirty="0"/>
          </a:p>
          <a:p>
            <a:pPr marL="342900" indent="-342900">
              <a:buClr>
                <a:schemeClr val="bg1"/>
              </a:buClr>
              <a:buFont typeface="Arial" panose="020B0604020202020204" pitchFamily="34" charset="0"/>
              <a:buChar char="•"/>
            </a:pPr>
            <a:r>
              <a:rPr lang="en-US" sz="2000" dirty="0"/>
              <a:t>Velocity</a:t>
            </a:r>
          </a:p>
          <a:p>
            <a:pPr marL="342900" indent="-342900">
              <a:buClr>
                <a:schemeClr val="bg1"/>
              </a:buClr>
              <a:buFont typeface="Arial" panose="020B0604020202020204" pitchFamily="34" charset="0"/>
              <a:buChar char="•"/>
            </a:pPr>
            <a:r>
              <a:rPr lang="en-US" sz="2000" dirty="0"/>
              <a:t>Burndown Chart</a:t>
            </a:r>
          </a:p>
          <a:p>
            <a:pPr marL="342900" indent="-342900">
              <a:buClr>
                <a:schemeClr val="bg1"/>
              </a:buClr>
              <a:buFont typeface="Arial" panose="020B0604020202020204" pitchFamily="34" charset="0"/>
              <a:buChar char="•"/>
            </a:pPr>
            <a:r>
              <a:rPr lang="en-US" sz="2000" dirty="0"/>
              <a:t>Committed Ratio</a:t>
            </a:r>
          </a:p>
          <a:p>
            <a:pPr>
              <a:buClr>
                <a:schemeClr val="bg1"/>
              </a:buClr>
            </a:pPr>
            <a:endParaRPr lang="en-US" sz="2000" dirty="0"/>
          </a:p>
          <a:p>
            <a:pPr>
              <a:buClr>
                <a:schemeClr val="bg1"/>
              </a:buClr>
            </a:pPr>
            <a:endParaRPr lang="en-US" sz="2000" dirty="0"/>
          </a:p>
        </p:txBody>
      </p:sp>
      <p:sp>
        <p:nvSpPr>
          <p:cNvPr id="21" name="Rectangle: Rounded Corners 20">
            <a:extLst>
              <a:ext uri="{FF2B5EF4-FFF2-40B4-BE49-F238E27FC236}">
                <a16:creationId xmlns:a16="http://schemas.microsoft.com/office/drawing/2014/main" id="{112894CF-31DC-7CC5-9B6B-74DD65BB5FC6}"/>
              </a:ext>
            </a:extLst>
          </p:cNvPr>
          <p:cNvSpPr/>
          <p:nvPr/>
        </p:nvSpPr>
        <p:spPr>
          <a:xfrm>
            <a:off x="9343647" y="6513981"/>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71CBEF"/>
                </a:solidFill>
                <a:latin typeface="Noto Sans"/>
                <a:ea typeface="Noto Sans"/>
                <a:cs typeface="Noto Sans"/>
              </a:rPr>
              <a:t>Sprint 1 Retrospective</a:t>
            </a:r>
          </a:p>
          <a:p>
            <a:endParaRPr lang="en-US" sz="3200" b="1" dirty="0">
              <a:solidFill>
                <a:srgbClr val="71CBEF"/>
              </a:solidFill>
              <a:latin typeface="Noto Sans"/>
              <a:ea typeface="Noto Sans"/>
              <a:cs typeface="Noto Sans"/>
            </a:endParaRPr>
          </a:p>
          <a:p>
            <a:r>
              <a:rPr lang="en-US" sz="3200" b="1" dirty="0">
                <a:solidFill>
                  <a:srgbClr val="71CBEF"/>
                </a:solidFill>
                <a:latin typeface="Noto Sans"/>
                <a:ea typeface="Noto Sans"/>
                <a:cs typeface="Noto Sans"/>
              </a:rPr>
              <a:t>Sprint 2 Planning</a:t>
            </a:r>
          </a:p>
        </p:txBody>
      </p:sp>
      <p:sp>
        <p:nvSpPr>
          <p:cNvPr id="22" name="Rectangle: Rounded Corners 21">
            <a:extLst>
              <a:ext uri="{FF2B5EF4-FFF2-40B4-BE49-F238E27FC236}">
                <a16:creationId xmlns:a16="http://schemas.microsoft.com/office/drawing/2014/main" id="{EFFAEF6B-6806-25BB-B37E-A2720D7947BD}"/>
              </a:ext>
            </a:extLst>
          </p:cNvPr>
          <p:cNvSpPr/>
          <p:nvPr/>
        </p:nvSpPr>
        <p:spPr>
          <a:xfrm>
            <a:off x="13190223" y="6513980"/>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Product Demo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E48169-39CF-AA3C-1300-D170CC9EF766}"/>
              </a:ext>
            </a:extLst>
          </p:cNvPr>
          <p:cNvSpPr>
            <a:spLocks noGrp="1"/>
          </p:cNvSpPr>
          <p:nvPr>
            <p:ph type="ctrTitle"/>
          </p:nvPr>
        </p:nvSpPr>
        <p:spPr>
          <a:xfrm>
            <a:off x="452487" y="867266"/>
            <a:ext cx="8041064" cy="2177420"/>
          </a:xfrm>
        </p:spPr>
        <p:txBody>
          <a:bodyPr>
            <a:normAutofit/>
          </a:bodyPr>
          <a:lstStyle/>
          <a:p>
            <a:r>
              <a:rPr lang="en-US" sz="6000" u="sng" dirty="0"/>
              <a:t>Context Diagram</a:t>
            </a:r>
          </a:p>
        </p:txBody>
      </p:sp>
      <p:pic>
        <p:nvPicPr>
          <p:cNvPr id="5" name="Picture 4">
            <a:extLst>
              <a:ext uri="{FF2B5EF4-FFF2-40B4-BE49-F238E27FC236}">
                <a16:creationId xmlns:a16="http://schemas.microsoft.com/office/drawing/2014/main" id="{BE744B8D-586F-6A38-942B-36B276C016D5}"/>
              </a:ext>
            </a:extLst>
          </p:cNvPr>
          <p:cNvPicPr>
            <a:picLocks noChangeAspect="1"/>
          </p:cNvPicPr>
          <p:nvPr/>
        </p:nvPicPr>
        <p:blipFill>
          <a:blip r:embed="rId2"/>
          <a:stretch>
            <a:fillRect/>
          </a:stretch>
        </p:blipFill>
        <p:spPr>
          <a:xfrm>
            <a:off x="1168142" y="3725992"/>
            <a:ext cx="16797775" cy="4494181"/>
          </a:xfrm>
          <a:prstGeom prst="rect">
            <a:avLst/>
          </a:prstGeom>
        </p:spPr>
      </p:pic>
      <p:pic>
        <p:nvPicPr>
          <p:cNvPr id="6" name="Picture 5">
            <a:extLst>
              <a:ext uri="{FF2B5EF4-FFF2-40B4-BE49-F238E27FC236}">
                <a16:creationId xmlns:a16="http://schemas.microsoft.com/office/drawing/2014/main" id="{706C5404-D084-7E13-0E2B-42B479FAA601}"/>
              </a:ext>
            </a:extLst>
          </p:cNvPr>
          <p:cNvPicPr>
            <a:picLocks noChangeAspect="1"/>
          </p:cNvPicPr>
          <p:nvPr/>
        </p:nvPicPr>
        <p:blipFill>
          <a:blip r:embed="rId3"/>
          <a:stretch>
            <a:fillRect/>
          </a:stretch>
        </p:blipFill>
        <p:spPr>
          <a:xfrm>
            <a:off x="16130563" y="-42861"/>
            <a:ext cx="2348464" cy="2643414"/>
          </a:xfrm>
          <a:prstGeom prst="rect">
            <a:avLst/>
          </a:prstGeom>
        </p:spPr>
      </p:pic>
    </p:spTree>
    <p:extLst>
      <p:ext uri="{BB962C8B-B14F-4D97-AF65-F5344CB8AC3E}">
        <p14:creationId xmlns:p14="http://schemas.microsoft.com/office/powerpoint/2010/main" val="3742443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286918-5616-AAC9-C035-3FB93356B515}"/>
              </a:ext>
            </a:extLst>
          </p:cNvPr>
          <p:cNvSpPr>
            <a:spLocks noGrp="1"/>
          </p:cNvSpPr>
          <p:nvPr>
            <p:ph type="ctrTitle"/>
          </p:nvPr>
        </p:nvSpPr>
        <p:spPr>
          <a:xfrm>
            <a:off x="160257" y="103695"/>
            <a:ext cx="8191892" cy="1904043"/>
          </a:xfrm>
        </p:spPr>
        <p:txBody>
          <a:bodyPr>
            <a:normAutofit/>
          </a:bodyPr>
          <a:lstStyle/>
          <a:p>
            <a:r>
              <a:rPr lang="en-US" sz="6000" u="sng" dirty="0"/>
              <a:t>Sequence Diagram</a:t>
            </a:r>
          </a:p>
        </p:txBody>
      </p:sp>
      <p:pic>
        <p:nvPicPr>
          <p:cNvPr id="5" name="Picture 4">
            <a:extLst>
              <a:ext uri="{FF2B5EF4-FFF2-40B4-BE49-F238E27FC236}">
                <a16:creationId xmlns:a16="http://schemas.microsoft.com/office/drawing/2014/main" id="{886DF00C-BC2E-3A4E-90CF-0B711B4A0DA5}"/>
              </a:ext>
            </a:extLst>
          </p:cNvPr>
          <p:cNvPicPr>
            <a:picLocks noChangeAspect="1"/>
          </p:cNvPicPr>
          <p:nvPr/>
        </p:nvPicPr>
        <p:blipFill>
          <a:blip r:embed="rId2"/>
          <a:stretch>
            <a:fillRect/>
          </a:stretch>
        </p:blipFill>
        <p:spPr>
          <a:xfrm>
            <a:off x="6212158" y="1500107"/>
            <a:ext cx="11510233" cy="8467773"/>
          </a:xfrm>
          <a:prstGeom prst="rect">
            <a:avLst/>
          </a:prstGeom>
        </p:spPr>
      </p:pic>
      <p:pic>
        <p:nvPicPr>
          <p:cNvPr id="6" name="Picture 5">
            <a:extLst>
              <a:ext uri="{FF2B5EF4-FFF2-40B4-BE49-F238E27FC236}">
                <a16:creationId xmlns:a16="http://schemas.microsoft.com/office/drawing/2014/main" id="{F8F5307A-FED8-F96E-4E10-5CF5F2084AB0}"/>
              </a:ext>
            </a:extLst>
          </p:cNvPr>
          <p:cNvPicPr>
            <a:picLocks noChangeAspect="1"/>
          </p:cNvPicPr>
          <p:nvPr/>
        </p:nvPicPr>
        <p:blipFill>
          <a:blip r:embed="rId3"/>
          <a:stretch>
            <a:fillRect/>
          </a:stretch>
        </p:blipFill>
        <p:spPr>
          <a:xfrm>
            <a:off x="16924580" y="-150885"/>
            <a:ext cx="1595621" cy="1796019"/>
          </a:xfrm>
          <a:prstGeom prst="rect">
            <a:avLst/>
          </a:prstGeom>
        </p:spPr>
      </p:pic>
    </p:spTree>
    <p:extLst>
      <p:ext uri="{BB962C8B-B14F-4D97-AF65-F5344CB8AC3E}">
        <p14:creationId xmlns:p14="http://schemas.microsoft.com/office/powerpoint/2010/main" val="2494822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8AC170-8AF1-0440-5FC0-E73739D9EF3A}"/>
              </a:ext>
            </a:extLst>
          </p:cNvPr>
          <p:cNvSpPr>
            <a:spLocks noGrp="1"/>
          </p:cNvSpPr>
          <p:nvPr>
            <p:ph type="ctrTitle"/>
          </p:nvPr>
        </p:nvSpPr>
        <p:spPr>
          <a:xfrm>
            <a:off x="122548" y="141812"/>
            <a:ext cx="6589267" cy="1470000"/>
          </a:xfrm>
        </p:spPr>
        <p:txBody>
          <a:bodyPr>
            <a:normAutofit/>
          </a:bodyPr>
          <a:lstStyle/>
          <a:p>
            <a:r>
              <a:rPr lang="en-US" sz="6000" u="sng" dirty="0"/>
              <a:t>State Diagram</a:t>
            </a:r>
          </a:p>
        </p:txBody>
      </p:sp>
      <p:pic>
        <p:nvPicPr>
          <p:cNvPr id="5" name="Picture 4">
            <a:extLst>
              <a:ext uri="{FF2B5EF4-FFF2-40B4-BE49-F238E27FC236}">
                <a16:creationId xmlns:a16="http://schemas.microsoft.com/office/drawing/2014/main" id="{173FE931-C41A-AB91-C404-74F43FBB7DB6}"/>
              </a:ext>
            </a:extLst>
          </p:cNvPr>
          <p:cNvPicPr>
            <a:picLocks noChangeAspect="1"/>
          </p:cNvPicPr>
          <p:nvPr/>
        </p:nvPicPr>
        <p:blipFill>
          <a:blip r:embed="rId2"/>
          <a:stretch>
            <a:fillRect/>
          </a:stretch>
        </p:blipFill>
        <p:spPr>
          <a:xfrm>
            <a:off x="2865315" y="1358705"/>
            <a:ext cx="14706247" cy="8685059"/>
          </a:xfrm>
          <a:prstGeom prst="rect">
            <a:avLst/>
          </a:prstGeom>
        </p:spPr>
      </p:pic>
      <p:pic>
        <p:nvPicPr>
          <p:cNvPr id="6" name="Picture 5">
            <a:extLst>
              <a:ext uri="{FF2B5EF4-FFF2-40B4-BE49-F238E27FC236}">
                <a16:creationId xmlns:a16="http://schemas.microsoft.com/office/drawing/2014/main" id="{F67851BB-5F2A-6726-5F46-645FE08F7A6C}"/>
              </a:ext>
            </a:extLst>
          </p:cNvPr>
          <p:cNvPicPr>
            <a:picLocks noChangeAspect="1"/>
          </p:cNvPicPr>
          <p:nvPr/>
        </p:nvPicPr>
        <p:blipFill>
          <a:blip r:embed="rId3"/>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911518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30EF4D-7E49-1706-77DC-A06C2C72E9AC}"/>
              </a:ext>
            </a:extLst>
          </p:cNvPr>
          <p:cNvSpPr>
            <a:spLocks noGrp="1"/>
          </p:cNvSpPr>
          <p:nvPr>
            <p:ph type="ctrTitle"/>
          </p:nvPr>
        </p:nvSpPr>
        <p:spPr>
          <a:xfrm>
            <a:off x="179109" y="141812"/>
            <a:ext cx="6334744" cy="1470000"/>
          </a:xfrm>
        </p:spPr>
        <p:txBody>
          <a:bodyPr>
            <a:normAutofit/>
          </a:bodyPr>
          <a:lstStyle/>
          <a:p>
            <a:r>
              <a:rPr lang="en-US" sz="6000" u="sng" dirty="0"/>
              <a:t>Class Diagram</a:t>
            </a:r>
          </a:p>
        </p:txBody>
      </p:sp>
      <p:pic>
        <p:nvPicPr>
          <p:cNvPr id="5" name="Picture 4">
            <a:extLst>
              <a:ext uri="{FF2B5EF4-FFF2-40B4-BE49-F238E27FC236}">
                <a16:creationId xmlns:a16="http://schemas.microsoft.com/office/drawing/2014/main" id="{D8305732-DACD-E770-2311-814FA6E433AF}"/>
              </a:ext>
            </a:extLst>
          </p:cNvPr>
          <p:cNvPicPr>
            <a:picLocks noChangeAspect="1"/>
          </p:cNvPicPr>
          <p:nvPr/>
        </p:nvPicPr>
        <p:blipFill>
          <a:blip r:embed="rId2"/>
          <a:stretch>
            <a:fillRect/>
          </a:stretch>
        </p:blipFill>
        <p:spPr>
          <a:xfrm>
            <a:off x="3927616" y="1361824"/>
            <a:ext cx="14181275" cy="8783364"/>
          </a:xfrm>
          <a:prstGeom prst="rect">
            <a:avLst/>
          </a:prstGeom>
        </p:spPr>
      </p:pic>
      <p:pic>
        <p:nvPicPr>
          <p:cNvPr id="6" name="Picture 5">
            <a:extLst>
              <a:ext uri="{FF2B5EF4-FFF2-40B4-BE49-F238E27FC236}">
                <a16:creationId xmlns:a16="http://schemas.microsoft.com/office/drawing/2014/main" id="{DE5948C2-7992-2C19-DA72-269DDBC5C98C}"/>
              </a:ext>
            </a:extLst>
          </p:cNvPr>
          <p:cNvPicPr>
            <a:picLocks noChangeAspect="1"/>
          </p:cNvPicPr>
          <p:nvPr/>
        </p:nvPicPr>
        <p:blipFill>
          <a:blip r:embed="rId3"/>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3822891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E01C06-E7A3-3C27-BC03-DB350FEFFEB9}"/>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BD3D0D04-8F8B-F8E7-8421-FE438CF1548D}"/>
              </a:ext>
            </a:extLst>
          </p:cNvPr>
          <p:cNvGraphicFramePr>
            <a:graphicFrameLocks noGrp="1"/>
          </p:cNvGraphicFramePr>
          <p:nvPr>
            <p:extLst>
              <p:ext uri="{D42A27DB-BD31-4B8C-83A1-F6EECF244321}">
                <p14:modId xmlns:p14="http://schemas.microsoft.com/office/powerpoint/2010/main" val="2543694593"/>
              </p:ext>
            </p:extLst>
          </p:nvPr>
        </p:nvGraphicFramePr>
        <p:xfrm>
          <a:off x="130629" y="1251857"/>
          <a:ext cx="17994085" cy="8714703"/>
        </p:xfrm>
        <a:graphic>
          <a:graphicData uri="http://schemas.openxmlformats.org/drawingml/2006/table">
            <a:tbl>
              <a:tblPr>
                <a:tableStyleId>{284E427A-3D55-4303-BF80-6455036E1DE7}</a:tableStyleId>
              </a:tblPr>
              <a:tblGrid>
                <a:gridCol w="1055914">
                  <a:extLst>
                    <a:ext uri="{9D8B030D-6E8A-4147-A177-3AD203B41FA5}">
                      <a16:colId xmlns:a16="http://schemas.microsoft.com/office/drawing/2014/main" val="1300833064"/>
                    </a:ext>
                  </a:extLst>
                </a:gridCol>
                <a:gridCol w="4713514">
                  <a:extLst>
                    <a:ext uri="{9D8B030D-6E8A-4147-A177-3AD203B41FA5}">
                      <a16:colId xmlns:a16="http://schemas.microsoft.com/office/drawing/2014/main" val="362006537"/>
                    </a:ext>
                  </a:extLst>
                </a:gridCol>
                <a:gridCol w="7604570">
                  <a:extLst>
                    <a:ext uri="{9D8B030D-6E8A-4147-A177-3AD203B41FA5}">
                      <a16:colId xmlns:a16="http://schemas.microsoft.com/office/drawing/2014/main" val="2917680242"/>
                    </a:ext>
                  </a:extLst>
                </a:gridCol>
                <a:gridCol w="3074316">
                  <a:extLst>
                    <a:ext uri="{9D8B030D-6E8A-4147-A177-3AD203B41FA5}">
                      <a16:colId xmlns:a16="http://schemas.microsoft.com/office/drawing/2014/main" val="3661927962"/>
                    </a:ext>
                  </a:extLst>
                </a:gridCol>
                <a:gridCol w="1545771">
                  <a:extLst>
                    <a:ext uri="{9D8B030D-6E8A-4147-A177-3AD203B41FA5}">
                      <a16:colId xmlns:a16="http://schemas.microsoft.com/office/drawing/2014/main" val="627407836"/>
                    </a:ext>
                  </a:extLst>
                </a:gridCol>
              </a:tblGrid>
              <a:tr h="914400">
                <a:tc>
                  <a:txBody>
                    <a:bodyPr/>
                    <a:lstStyle/>
                    <a:p>
                      <a:pPr algn="ctr" fontAlgn="ctr"/>
                      <a:r>
                        <a:rPr lang="en-US" sz="2000" u="none" strike="noStrike">
                          <a:effectLst/>
                        </a:rPr>
                        <a:t>S.NO</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48209">
                <a:tc>
                  <a:txBody>
                    <a:bodyPr/>
                    <a:lstStyle/>
                    <a:p>
                      <a:pPr algn="ctr" fontAlgn="ctr"/>
                      <a:r>
                        <a:rPr lang="en-US" sz="2000" u="none" strike="noStrike">
                          <a:effectLst/>
                        </a:rPr>
                        <a:t>US_1</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sign up using email, phone, or social media so that I can access the application.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patient accesses the signup page, When they enter valid credentials (email, phone, or social media),  Then they should successfully create an account and log in.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Patient sign-up via email, phone, or social media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3</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439071202"/>
                  </a:ext>
                </a:extLst>
              </a:tr>
              <a:tr h="980667">
                <a:tc>
                  <a:txBody>
                    <a:bodyPr/>
                    <a:lstStyle/>
                    <a:p>
                      <a:pPr algn="ctr" fontAlgn="ctr"/>
                      <a:r>
                        <a:rPr lang="en-US" sz="2000" u="none" strike="noStrike">
                          <a:effectLst/>
                        </a:rPr>
                        <a:t>US_2</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reset my password in case I forget it.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patient clicks on "Forgot Password," when they enter a registered email or phone, then they should receive a reset link or OTP.</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Password reset functionality</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2762771423"/>
                  </a:ext>
                </a:extLst>
              </a:tr>
              <a:tr h="980667">
                <a:tc>
                  <a:txBody>
                    <a:bodyPr/>
                    <a:lstStyle/>
                    <a:p>
                      <a:pPr algn="ctr" fontAlgn="ctr"/>
                      <a:r>
                        <a:rPr lang="en-US" sz="2000" u="none" strike="noStrike">
                          <a:effectLst/>
                        </a:rPr>
                        <a:t>US_3</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create and update my profile with personal details, and insurance information.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is logged in, when they update personal, medical, or insurance details, then the changes should be saved.</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Patient profile management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388530690"/>
                  </a:ext>
                </a:extLst>
              </a:tr>
              <a:tr h="932372">
                <a:tc>
                  <a:txBody>
                    <a:bodyPr/>
                    <a:lstStyle/>
                    <a:p>
                      <a:pPr algn="ctr" fontAlgn="ctr"/>
                      <a:r>
                        <a:rPr lang="en-US" sz="2000" u="none" strike="noStrike">
                          <a:effectLst/>
                        </a:rPr>
                        <a:t>US_4</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view my past appointments and prescriptions in my profile.</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accesses their profile, when they navigate to "Appointments" or "Prescriptions," then they should see a history of their records.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View past appointments &amp; prescriptions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149657832"/>
                  </a:ext>
                </a:extLst>
              </a:tr>
              <a:tr h="980667">
                <a:tc>
                  <a:txBody>
                    <a:bodyPr/>
                    <a:lstStyle/>
                    <a:p>
                      <a:pPr algn="ctr" fontAlgn="ctr"/>
                      <a:r>
                        <a:rPr lang="en-US" sz="2000" u="none" strike="noStrike">
                          <a:effectLst/>
                        </a:rPr>
                        <a:t>US_5</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store my past medical assessments and reports for future reference.</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uploads a report, when the file is successfully processed, then it should be saved securely</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Upload &amp; store medical assessments and reports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183847774"/>
                  </a:ext>
                </a:extLst>
              </a:tr>
              <a:tr h="980667">
                <a:tc>
                  <a:txBody>
                    <a:bodyPr/>
                    <a:lstStyle/>
                    <a:p>
                      <a:pPr algn="ctr" fontAlgn="ctr"/>
                      <a:r>
                        <a:rPr lang="en-US" sz="2000" u="none" strike="noStrike">
                          <a:effectLst/>
                        </a:rPr>
                        <a:t>US_6</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share my medical history with doctors for better diagnosis.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selects a doctor, when they choose to share medical history, then the doctor should be granted access.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Share medical history with doctors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751604530"/>
                  </a:ext>
                </a:extLst>
              </a:tr>
              <a:tr h="610824">
                <a:tc>
                  <a:txBody>
                    <a:bodyPr/>
                    <a:lstStyle/>
                    <a:p>
                      <a:pPr algn="ctr" fontAlgn="ctr"/>
                      <a:r>
                        <a:rPr lang="en-US" sz="2000" u="none" strike="noStrike">
                          <a:effectLst/>
                        </a:rPr>
                        <a:t>US_7</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schedule an appointment with a doctor based on available time slots.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search for a doctor, when they select a time slot and confirm, then the appointment should be booked.</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Appointment scheduling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861502920"/>
                  </a:ext>
                </a:extLst>
              </a:tr>
              <a:tr h="980667">
                <a:tc>
                  <a:txBody>
                    <a:bodyPr/>
                    <a:lstStyle/>
                    <a:p>
                      <a:pPr algn="ctr" fontAlgn="ctr"/>
                      <a:r>
                        <a:rPr lang="en-US" sz="2000" u="none" strike="noStrike">
                          <a:effectLst/>
                        </a:rPr>
                        <a:t>US_8</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choose between virtual or in-person appointments.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is booking an appointment, when they select "Virtual" or "In-Person," then the system should confirm their choice.</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Choose virtual or in-person consultation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873553894"/>
                  </a:ext>
                </a:extLst>
              </a:tr>
            </a:tbl>
          </a:graphicData>
        </a:graphic>
      </p:graphicFrame>
      <p:pic>
        <p:nvPicPr>
          <p:cNvPr id="7" name="Picture 6">
            <a:extLst>
              <a:ext uri="{FF2B5EF4-FFF2-40B4-BE49-F238E27FC236}">
                <a16:creationId xmlns:a16="http://schemas.microsoft.com/office/drawing/2014/main" id="{59669587-6498-1490-E253-32C6C5CB23E0}"/>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1985331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E4890AD-2226-4700-EF54-B414711EA887}"/>
              </a:ext>
            </a:extLst>
          </p:cNvPr>
          <p:cNvGraphicFramePr>
            <a:graphicFrameLocks noGrp="1"/>
          </p:cNvGraphicFramePr>
          <p:nvPr>
            <p:extLst>
              <p:ext uri="{D42A27DB-BD31-4B8C-83A1-F6EECF244321}">
                <p14:modId xmlns:p14="http://schemas.microsoft.com/office/powerpoint/2010/main" val="1248173799"/>
              </p:ext>
            </p:extLst>
          </p:nvPr>
        </p:nvGraphicFramePr>
        <p:xfrm>
          <a:off x="315685" y="1208313"/>
          <a:ext cx="17711057" cy="8904512"/>
        </p:xfrm>
        <a:graphic>
          <a:graphicData uri="http://schemas.openxmlformats.org/drawingml/2006/table">
            <a:tbl>
              <a:tblPr>
                <a:tableStyleId>{284E427A-3D55-4303-BF80-6455036E1DE7}</a:tableStyleId>
              </a:tblPr>
              <a:tblGrid>
                <a:gridCol w="805544">
                  <a:extLst>
                    <a:ext uri="{9D8B030D-6E8A-4147-A177-3AD203B41FA5}">
                      <a16:colId xmlns:a16="http://schemas.microsoft.com/office/drawing/2014/main" val="177517091"/>
                    </a:ext>
                  </a:extLst>
                </a:gridCol>
                <a:gridCol w="5370875">
                  <a:extLst>
                    <a:ext uri="{9D8B030D-6E8A-4147-A177-3AD203B41FA5}">
                      <a16:colId xmlns:a16="http://schemas.microsoft.com/office/drawing/2014/main" val="1952604264"/>
                    </a:ext>
                  </a:extLst>
                </a:gridCol>
                <a:gridCol w="7014576">
                  <a:extLst>
                    <a:ext uri="{9D8B030D-6E8A-4147-A177-3AD203B41FA5}">
                      <a16:colId xmlns:a16="http://schemas.microsoft.com/office/drawing/2014/main" val="3517823863"/>
                    </a:ext>
                  </a:extLst>
                </a:gridCol>
                <a:gridCol w="3741773">
                  <a:extLst>
                    <a:ext uri="{9D8B030D-6E8A-4147-A177-3AD203B41FA5}">
                      <a16:colId xmlns:a16="http://schemas.microsoft.com/office/drawing/2014/main" val="3067870212"/>
                    </a:ext>
                  </a:extLst>
                </a:gridCol>
                <a:gridCol w="778289">
                  <a:extLst>
                    <a:ext uri="{9D8B030D-6E8A-4147-A177-3AD203B41FA5}">
                      <a16:colId xmlns:a16="http://schemas.microsoft.com/office/drawing/2014/main" val="1993940677"/>
                    </a:ext>
                  </a:extLst>
                </a:gridCol>
              </a:tblGrid>
              <a:tr h="1113064">
                <a:tc>
                  <a:txBody>
                    <a:bodyPr/>
                    <a:lstStyle/>
                    <a:p>
                      <a:pPr algn="ctr" fontAlgn="ctr"/>
                      <a:r>
                        <a:rPr lang="en-US" sz="2000" u="none" strike="noStrike">
                          <a:effectLst/>
                        </a:rPr>
                        <a:t>US_9</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receive appointment confirmation via email or SMS.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books an appointment, when it is confirmed, then they should receive an email or SMS notification.</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Appointment confirmation via email/SMS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2433189434"/>
                  </a:ext>
                </a:extLst>
              </a:tr>
              <a:tr h="1113064">
                <a:tc>
                  <a:txBody>
                    <a:bodyPr/>
                    <a:lstStyle/>
                    <a:p>
                      <a:pPr algn="ctr" fontAlgn="ctr"/>
                      <a:r>
                        <a:rPr lang="en-US" sz="2000" u="none" strike="noStrike">
                          <a:effectLst/>
                        </a:rPr>
                        <a:t>US_10</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reschedule or cancel an appointment.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patient has an appointment, when they request to reschedule or cancel, then the system should update accordingly.</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Reschedule or cancel appointments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2300620965"/>
                  </a:ext>
                </a:extLst>
              </a:tr>
              <a:tr h="1113064">
                <a:tc>
                  <a:txBody>
                    <a:bodyPr/>
                    <a:lstStyle/>
                    <a:p>
                      <a:pPr algn="ctr" fontAlgn="ctr"/>
                      <a:r>
                        <a:rPr lang="en-US" sz="2000" u="none" strike="noStrike">
                          <a:effectLst/>
                        </a:rPr>
                        <a:t>US_11</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search for doctors based on specialty, availability, and location.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is on the search page, when they filter by criteria, then only matching doctors should be displayed.</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Search doctors based on specialty, availability, and location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2620436966"/>
                  </a:ext>
                </a:extLst>
              </a:tr>
              <a:tr h="1113064">
                <a:tc>
                  <a:txBody>
                    <a:bodyPr/>
                    <a:lstStyle/>
                    <a:p>
                      <a:pPr algn="ctr" fontAlgn="ctr"/>
                      <a:r>
                        <a:rPr lang="en-US" sz="2000" u="none" strike="noStrike">
                          <a:effectLst/>
                        </a:rPr>
                        <a:t>US_12</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see ratings and reviews for doctors before booking an appointment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patient views a doctor’s profile, when reviews exist, then they should be displayed.</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View doctor ratings and reviews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871556101"/>
                  </a:ext>
                </a:extLst>
              </a:tr>
              <a:tr h="1113064">
                <a:tc>
                  <a:txBody>
                    <a:bodyPr/>
                    <a:lstStyle/>
                    <a:p>
                      <a:pPr algn="ctr" fontAlgn="ctr"/>
                      <a:r>
                        <a:rPr lang="en-US" sz="2000" u="none" strike="noStrike">
                          <a:effectLst/>
                        </a:rPr>
                        <a:t>US_13</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receive a preliminary diagnosis from application based on my symptoms.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interacts with the chatbot, when they provide symptoms, then the chatbot should generate a preliminary diagnosis.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AI-based preliminary diagnosis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00104308"/>
                  </a:ext>
                </a:extLst>
              </a:tr>
              <a:tr h="1113064">
                <a:tc>
                  <a:txBody>
                    <a:bodyPr/>
                    <a:lstStyle/>
                    <a:p>
                      <a:pPr algn="ctr" fontAlgn="ctr"/>
                      <a:r>
                        <a:rPr lang="en-US" sz="2000" u="none" strike="noStrike">
                          <a:effectLst/>
                        </a:rPr>
                        <a:t>US_14</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suggestions whether I need an in-person visit, virtual consultation, or self-care.</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enters symptoms, when the AI assesses them, then it should suggest self-care, virtual, or in-person visits.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AI-based consultation suggestions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2388989332"/>
                  </a:ext>
                </a:extLst>
              </a:tr>
              <a:tr h="1113064">
                <a:tc>
                  <a:txBody>
                    <a:bodyPr/>
                    <a:lstStyle/>
                    <a:p>
                      <a:pPr algn="ctr" fontAlgn="ctr"/>
                      <a:r>
                        <a:rPr lang="en-US" sz="2000" u="none" strike="noStrike">
                          <a:effectLst/>
                        </a:rPr>
                        <a:t>US_15</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join a video call for virtual consultations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has a virtual appointment, when they click "Join Call," then they should be connected.</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Video call for virtual consultations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2759169470"/>
                  </a:ext>
                </a:extLst>
              </a:tr>
              <a:tr h="1113064">
                <a:tc>
                  <a:txBody>
                    <a:bodyPr/>
                    <a:lstStyle/>
                    <a:p>
                      <a:pPr algn="ctr" fontAlgn="ctr"/>
                      <a:r>
                        <a:rPr lang="en-US" sz="2000" u="none" strike="noStrike">
                          <a:effectLst/>
                        </a:rPr>
                        <a:t>US_16</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recommend doctors based on my condition.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provides symptoms, when AI processes the data, then it should recommend the best doctor.</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AI doctor recommendations based on condition.</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585362852"/>
                  </a:ext>
                </a:extLst>
              </a:tr>
            </a:tbl>
          </a:graphicData>
        </a:graphic>
      </p:graphicFrame>
      <p:pic>
        <p:nvPicPr>
          <p:cNvPr id="5" name="Picture 4">
            <a:extLst>
              <a:ext uri="{FF2B5EF4-FFF2-40B4-BE49-F238E27FC236}">
                <a16:creationId xmlns:a16="http://schemas.microsoft.com/office/drawing/2014/main" id="{447D6389-8427-FEB7-F1D0-121A44D144E7}"/>
              </a:ext>
            </a:extLst>
          </p:cNvPr>
          <p:cNvPicPr>
            <a:picLocks noChangeAspect="1"/>
          </p:cNvPicPr>
          <p:nvPr/>
        </p:nvPicPr>
        <p:blipFill>
          <a:blip r:embed="rId2"/>
          <a:stretch>
            <a:fillRect/>
          </a:stretch>
        </p:blipFill>
        <p:spPr>
          <a:xfrm>
            <a:off x="17297400" y="-82390"/>
            <a:ext cx="1143919" cy="1287587"/>
          </a:xfrm>
          <a:prstGeom prst="rect">
            <a:avLst/>
          </a:prstGeom>
        </p:spPr>
      </p:pic>
    </p:spTree>
    <p:extLst>
      <p:ext uri="{BB962C8B-B14F-4D97-AF65-F5344CB8AC3E}">
        <p14:creationId xmlns:p14="http://schemas.microsoft.com/office/powerpoint/2010/main" val="3962470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A6F2A9F-EC64-1222-6199-F24FDDA6B009}"/>
              </a:ext>
            </a:extLst>
          </p:cNvPr>
          <p:cNvGraphicFramePr>
            <a:graphicFrameLocks noGrp="1"/>
          </p:cNvGraphicFramePr>
          <p:nvPr>
            <p:extLst>
              <p:ext uri="{D42A27DB-BD31-4B8C-83A1-F6EECF244321}">
                <p14:modId xmlns:p14="http://schemas.microsoft.com/office/powerpoint/2010/main" val="1465953865"/>
              </p:ext>
            </p:extLst>
          </p:nvPr>
        </p:nvGraphicFramePr>
        <p:xfrm>
          <a:off x="212271" y="230201"/>
          <a:ext cx="17863458" cy="9763182"/>
        </p:xfrm>
        <a:graphic>
          <a:graphicData uri="http://schemas.openxmlformats.org/drawingml/2006/table">
            <a:tbl>
              <a:tblPr>
                <a:tableStyleId>{284E427A-3D55-4303-BF80-6455036E1DE7}</a:tableStyleId>
              </a:tblPr>
              <a:tblGrid>
                <a:gridCol w="1104900">
                  <a:extLst>
                    <a:ext uri="{9D8B030D-6E8A-4147-A177-3AD203B41FA5}">
                      <a16:colId xmlns:a16="http://schemas.microsoft.com/office/drawing/2014/main" val="1787428687"/>
                    </a:ext>
                  </a:extLst>
                </a:gridCol>
                <a:gridCol w="5124666">
                  <a:extLst>
                    <a:ext uri="{9D8B030D-6E8A-4147-A177-3AD203B41FA5}">
                      <a16:colId xmlns:a16="http://schemas.microsoft.com/office/drawing/2014/main" val="503641502"/>
                    </a:ext>
                  </a:extLst>
                </a:gridCol>
                <a:gridCol w="7074935">
                  <a:extLst>
                    <a:ext uri="{9D8B030D-6E8A-4147-A177-3AD203B41FA5}">
                      <a16:colId xmlns:a16="http://schemas.microsoft.com/office/drawing/2014/main" val="1907674486"/>
                    </a:ext>
                  </a:extLst>
                </a:gridCol>
                <a:gridCol w="3773970">
                  <a:extLst>
                    <a:ext uri="{9D8B030D-6E8A-4147-A177-3AD203B41FA5}">
                      <a16:colId xmlns:a16="http://schemas.microsoft.com/office/drawing/2014/main" val="1473607493"/>
                    </a:ext>
                  </a:extLst>
                </a:gridCol>
                <a:gridCol w="784987">
                  <a:extLst>
                    <a:ext uri="{9D8B030D-6E8A-4147-A177-3AD203B41FA5}">
                      <a16:colId xmlns:a16="http://schemas.microsoft.com/office/drawing/2014/main" val="138138114"/>
                    </a:ext>
                  </a:extLst>
                </a:gridCol>
              </a:tblGrid>
              <a:tr h="852972">
                <a:tc>
                  <a:txBody>
                    <a:bodyPr/>
                    <a:lstStyle/>
                    <a:p>
                      <a:pPr algn="ctr" fontAlgn="ctr"/>
                      <a:r>
                        <a:rPr lang="en-US" sz="2000" u="none" strike="noStrike">
                          <a:effectLst/>
                        </a:rPr>
                        <a:t>US_17</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link my health insurance to cover consultation charges.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has insurance, when they enter valid details, then the system should verify and apply coverage.</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Link health insurance for payment coverage</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5</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557860907"/>
                  </a:ext>
                </a:extLst>
              </a:tr>
              <a:tr h="852972">
                <a:tc>
                  <a:txBody>
                    <a:bodyPr/>
                    <a:lstStyle/>
                    <a:p>
                      <a:pPr algn="ctr" fontAlgn="ctr"/>
                      <a:r>
                        <a:rPr lang="en-US" sz="2000" u="none" strike="noStrike">
                          <a:effectLst/>
                        </a:rPr>
                        <a:t>US_18</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doctor, I want to register and submit my credentials for verification.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doctor registers, when they submit credentials, then the system should send it for admin approval.</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Doctor registration and Onboarding</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5</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122505404"/>
                  </a:ext>
                </a:extLst>
              </a:tr>
              <a:tr h="852972">
                <a:tc>
                  <a:txBody>
                    <a:bodyPr/>
                    <a:lstStyle/>
                    <a:p>
                      <a:pPr algn="ctr" fontAlgn="ctr"/>
                      <a:r>
                        <a:rPr lang="en-US" sz="2000" u="none" strike="noStrike" dirty="0">
                          <a:effectLst/>
                        </a:rPr>
                        <a:t>US_19</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doctor, I want to login to my profile, and view my details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doctor logs in, they should be directed to their dashboard and should be able to view their profile details.</a:t>
                      </a:r>
                    </a:p>
                  </a:txBody>
                  <a:tcPr marL="1987" marR="1987" marT="1987" marB="0" anchor="ctr"/>
                </a:tc>
                <a:tc>
                  <a:txBody>
                    <a:bodyPr/>
                    <a:lstStyle/>
                    <a:p>
                      <a:pPr algn="ctr" fontAlgn="ctr"/>
                      <a:r>
                        <a:rPr lang="en-US" sz="2000" u="none" strike="noStrike" dirty="0">
                          <a:effectLst/>
                        </a:rPr>
                        <a:t>Doctor profile management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3 </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711252875"/>
                  </a:ext>
                </a:extLst>
              </a:tr>
              <a:tr h="852972">
                <a:tc>
                  <a:txBody>
                    <a:bodyPr/>
                    <a:lstStyle/>
                    <a:p>
                      <a:pPr algn="ctr" fontAlgn="ctr"/>
                      <a:r>
                        <a:rPr lang="en-US" sz="2000" u="none" strike="noStrike">
                          <a:effectLst/>
                        </a:rPr>
                        <a:t>US_20</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doctor, I want to see a list of my upcoming and past appointments.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doctor is on the dashboard, when they check "Appointments," then they should see scheduled consultations.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marL="0" marR="0" algn="ctr" rtl="0" fontAlgn="ctr">
                        <a:lnSpc>
                          <a:spcPct val="100000"/>
                        </a:lnSpc>
                        <a:spcBef>
                          <a:spcPts val="0"/>
                        </a:spcBef>
                        <a:spcAft>
                          <a:spcPts val="0"/>
                        </a:spcAft>
                        <a:buClr>
                          <a:srgbClr val="000000"/>
                        </a:buClr>
                        <a:buFont typeface="Arial"/>
                        <a:buNone/>
                      </a:pPr>
                      <a:r>
                        <a:rPr lang="en-IN" sz="2000" b="0" i="0" u="none" strike="noStrike" cap="none" dirty="0">
                          <a:solidFill>
                            <a:schemeClr val="dk1"/>
                          </a:solidFill>
                          <a:effectLst/>
                          <a:latin typeface="+mn-lt"/>
                          <a:ea typeface="+mn-ea"/>
                          <a:cs typeface="+mn-cs"/>
                          <a:sym typeface="Arial"/>
                        </a:rPr>
                        <a:t>Appointment Management</a:t>
                      </a:r>
                      <a:endParaRPr lang="en-US" sz="2000" b="0" i="0" u="none" strike="noStrike" cap="none" dirty="0">
                        <a:solidFill>
                          <a:schemeClr val="dk1"/>
                        </a:solidFill>
                        <a:effectLst/>
                        <a:latin typeface="+mn-lt"/>
                        <a:ea typeface="+mn-ea"/>
                        <a:cs typeface="+mn-cs"/>
                        <a:sym typeface="Arial"/>
                      </a:endParaRPr>
                    </a:p>
                  </a:txBody>
                  <a:tcPr marL="9525" marR="9525" marT="9525" marB="9525"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344242787"/>
                  </a:ext>
                </a:extLst>
              </a:tr>
              <a:tr h="852972">
                <a:tc>
                  <a:txBody>
                    <a:bodyPr/>
                    <a:lstStyle/>
                    <a:p>
                      <a:pPr algn="ctr" fontAlgn="ctr"/>
                      <a:r>
                        <a:rPr lang="en-US" sz="2000" u="none" strike="noStrike">
                          <a:effectLst/>
                        </a:rPr>
                        <a:t>US_21</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As a doctor, I want to manage my patients' health records and notes.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doctor accesses a patient profile, when they add or update notes, then the system should store the data securely.</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Manage patient health records and notes can be done with one card</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4261050297"/>
                  </a:ext>
                </a:extLst>
              </a:tr>
              <a:tr h="908194">
                <a:tc>
                  <a:txBody>
                    <a:bodyPr/>
                    <a:lstStyle/>
                    <a:p>
                      <a:pPr algn="ctr" fontAlgn="ctr"/>
                      <a:r>
                        <a:rPr lang="en-US" sz="2000" u="none" strike="noStrike">
                          <a:effectLst/>
                        </a:rPr>
                        <a:t>US_21</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As a doctor, I want to upload medical images (X-rays, MRIs, CT scans) for AI processing.</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doctor uploads an image, when AI processes it, then results should be displayed.</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Upload medical images (X-rays, MRIs, CT scans) for AI processing via </a:t>
                      </a:r>
                      <a:r>
                        <a:rPr lang="en-US" sz="2000" u="none" strike="noStrike" dirty="0" err="1">
                          <a:effectLst/>
                        </a:rPr>
                        <a:t>Useg</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05679996"/>
                  </a:ext>
                </a:extLst>
              </a:tr>
              <a:tr h="852972">
                <a:tc>
                  <a:txBody>
                    <a:bodyPr/>
                    <a:lstStyle/>
                    <a:p>
                      <a:pPr algn="ctr" fontAlgn="ctr"/>
                      <a:r>
                        <a:rPr lang="en-US" sz="2000" u="none" strike="noStrike">
                          <a:effectLst/>
                        </a:rPr>
                        <a:t>US_22</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As a doctor, I want to get heat maps and segmented outputs for easier diagnosis.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an image is processed, when AI detects anomalies, then the doctor should receive a heatmap/segmentation output.</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AI-based heat maps &amp; segmented output via Useg.</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8</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808712727"/>
                  </a:ext>
                </a:extLst>
              </a:tr>
              <a:tr h="852972">
                <a:tc>
                  <a:txBody>
                    <a:bodyPr/>
                    <a:lstStyle/>
                    <a:p>
                      <a:pPr algn="ctr" fontAlgn="ctr"/>
                      <a:r>
                        <a:rPr lang="en-US" sz="2000" u="none" strike="noStrike">
                          <a:effectLst/>
                        </a:rPr>
                        <a:t>US_23</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As a doctor, I want to get potential diagnoses based on biomedical images.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doctor uploads an image, when AI evaluates it, then the system should provide diagnostic insights.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AI-generated potential diagnosis based on biomedical images via Useg.</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764087655"/>
                  </a:ext>
                </a:extLst>
              </a:tr>
              <a:tr h="852972">
                <a:tc>
                  <a:txBody>
                    <a:bodyPr/>
                    <a:lstStyle/>
                    <a:p>
                      <a:pPr algn="ctr" fontAlgn="ctr"/>
                      <a:r>
                        <a:rPr lang="en-US" sz="2000" u="none" strike="noStrike">
                          <a:effectLst/>
                        </a:rPr>
                        <a:t>US_24</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As a doctor, I want to receive notifications when a patient books or cancels an appointment.</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books or cancels, when the status changes, then the doctor should receive a notification.</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Receive notifications for appointments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2941106"/>
                  </a:ext>
                </a:extLst>
              </a:tr>
              <a:tr h="852972">
                <a:tc>
                  <a:txBody>
                    <a:bodyPr/>
                    <a:lstStyle/>
                    <a:p>
                      <a:pPr algn="ctr" fontAlgn="ctr"/>
                      <a:r>
                        <a:rPr lang="en-US" sz="2000" u="none" strike="noStrike" dirty="0">
                          <a:effectLst/>
                        </a:rPr>
                        <a:t>US_25</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an admin, I want to manage and verify doctors’ credentials before they are approved.</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doctor submits credentials, when the admin reviews them, then they should be able to approve or reject the request.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Manage doctor verification &amp; approval via Admin dashboard.</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5</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693393522"/>
                  </a:ext>
                </a:extLst>
              </a:tr>
              <a:tr h="852972">
                <a:tc>
                  <a:txBody>
                    <a:bodyPr/>
                    <a:lstStyle/>
                    <a:p>
                      <a:pPr algn="ctr" fontAlgn="ctr"/>
                      <a:r>
                        <a:rPr lang="en-US" sz="2000" u="none" strike="noStrike">
                          <a:effectLst/>
                        </a:rPr>
                        <a:t>US_26</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an admin, my dashboard needs access by me only not by others for security purposes.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an admin only accesses the dashboard, when they check logs, then they should see activity reports.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Monitor system activity &amp; security</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5</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495043498"/>
                  </a:ext>
                </a:extLst>
              </a:tr>
            </a:tbl>
          </a:graphicData>
        </a:graphic>
      </p:graphicFrame>
    </p:spTree>
    <p:extLst>
      <p:ext uri="{BB962C8B-B14F-4D97-AF65-F5344CB8AC3E}">
        <p14:creationId xmlns:p14="http://schemas.microsoft.com/office/powerpoint/2010/main" val="4115892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7BDE3C-F618-B074-00AB-6350A6C64C66}"/>
              </a:ext>
            </a:extLst>
          </p:cNvPr>
          <p:cNvSpPr>
            <a:spLocks noGrp="1"/>
          </p:cNvSpPr>
          <p:nvPr>
            <p:ph type="ctrTitle"/>
          </p:nvPr>
        </p:nvSpPr>
        <p:spPr>
          <a:xfrm>
            <a:off x="225078" y="307118"/>
            <a:ext cx="11998500" cy="1470000"/>
          </a:xfrm>
        </p:spPr>
        <p:txBody>
          <a:bodyPr/>
          <a:lstStyle/>
          <a:p>
            <a:pPr algn="l"/>
            <a:r>
              <a:rPr lang="en-US" u="sng" dirty="0"/>
              <a:t>SPRINT 1 STORIES</a:t>
            </a:r>
          </a:p>
        </p:txBody>
      </p:sp>
      <p:graphicFrame>
        <p:nvGraphicFramePr>
          <p:cNvPr id="4" name="Table 3">
            <a:extLst>
              <a:ext uri="{FF2B5EF4-FFF2-40B4-BE49-F238E27FC236}">
                <a16:creationId xmlns:a16="http://schemas.microsoft.com/office/drawing/2014/main" id="{3596D509-37F2-E77D-0833-4D04F669FE0F}"/>
              </a:ext>
            </a:extLst>
          </p:cNvPr>
          <p:cNvGraphicFramePr>
            <a:graphicFrameLocks noGrp="1"/>
          </p:cNvGraphicFramePr>
          <p:nvPr>
            <p:extLst>
              <p:ext uri="{D42A27DB-BD31-4B8C-83A1-F6EECF244321}">
                <p14:modId xmlns:p14="http://schemas.microsoft.com/office/powerpoint/2010/main" val="3976164351"/>
              </p:ext>
            </p:extLst>
          </p:nvPr>
        </p:nvGraphicFramePr>
        <p:xfrm>
          <a:off x="326571" y="1687287"/>
          <a:ext cx="17645742" cy="7868054"/>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US" sz="2000" u="none" strike="noStrike" dirty="0">
                          <a:effectLst/>
                        </a:rPr>
                        <a:t>US_01</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As a patient, I want to sign up using email, phone, or social media so that I can access the application.</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Given a patient accesses the signup page, When they enter valid credentials (email, phone, or social media), Then they should successfully create an account and log in.</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Patient sign-up via email, phone, or social media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3</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2076143521"/>
                  </a:ext>
                </a:extLst>
              </a:tr>
              <a:tr h="1099800">
                <a:tc>
                  <a:txBody>
                    <a:bodyPr/>
                    <a:lstStyle/>
                    <a:p>
                      <a:pPr algn="ctr" fontAlgn="ctr"/>
                      <a:r>
                        <a:rPr lang="en-US" sz="2000" u="none" strike="noStrike" dirty="0">
                          <a:effectLst/>
                        </a:rPr>
                        <a:t>US_03</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create and update my profile with personal details and insurance information.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patient is logged in, when they update personal, medical, or insurance details, then the changes should be saved.</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Patient profile management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 4</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141903252"/>
                  </a:ext>
                </a:extLst>
              </a:tr>
              <a:tr h="1099800">
                <a:tc>
                  <a:txBody>
                    <a:bodyPr/>
                    <a:lstStyle/>
                    <a:p>
                      <a:pPr algn="ctr" fontAlgn="ctr"/>
                      <a:r>
                        <a:rPr lang="en-US" sz="2000" u="none" strike="noStrike" dirty="0">
                          <a:effectLst/>
                        </a:rPr>
                        <a:t>US_18</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As a doctor, I want to register and submit my credentials for verification.</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Given a doctor registers, when they submit credentials, then the system should send it for admin approval.</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Doctor registration and Onboarding</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5</a:t>
                      </a:r>
                      <a:endParaRPr lang="en-US" sz="20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3930053237"/>
                  </a:ext>
                </a:extLst>
              </a:tr>
              <a:tr h="1099800">
                <a:tc>
                  <a:txBody>
                    <a:bodyPr/>
                    <a:lstStyle/>
                    <a:p>
                      <a:pPr algn="ctr" fontAlgn="ctr"/>
                      <a:r>
                        <a:rPr lang="en-US" sz="2000" u="none" strike="noStrike">
                          <a:effectLst/>
                        </a:rPr>
                        <a:t>US_22</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As a doctor, I want to get heat maps and segmented outputs for easier diagnosis.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Given an image is processed, when AI detects anomalies, then the doctor should receive a heatmap/segmentation output.</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AI-based heat maps &amp; segmented output via </a:t>
                      </a:r>
                      <a:r>
                        <a:rPr lang="en-US" sz="2000" u="none" strike="noStrike" dirty="0" err="1">
                          <a:effectLst/>
                        </a:rPr>
                        <a:t>Useg</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8</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4274532379"/>
                  </a:ext>
                </a:extLst>
              </a:tr>
              <a:tr h="1099800">
                <a:tc>
                  <a:txBody>
                    <a:bodyPr/>
                    <a:lstStyle/>
                    <a:p>
                      <a:pPr algn="ctr" fontAlgn="ctr"/>
                      <a:r>
                        <a:rPr lang="en-US" sz="2000" u="none" strike="noStrike" dirty="0">
                          <a:effectLst/>
                        </a:rPr>
                        <a:t>US_25</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an admin, I want to manage and verify doctors’ credentials before they are approved.</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doctor submits credentials, when the admin reviews them, then they should be able to approve or reject the request.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Manage doctor verification &amp; approval via Admin dashboard.</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5</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2792628284"/>
                  </a:ext>
                </a:extLst>
              </a:tr>
              <a:tr h="1099800">
                <a:tc>
                  <a:txBody>
                    <a:bodyPr/>
                    <a:lstStyle/>
                    <a:p>
                      <a:pPr algn="ctr" fontAlgn="ctr"/>
                      <a:r>
                        <a:rPr lang="en-US" sz="2000" u="none" strike="noStrike" dirty="0">
                          <a:effectLst/>
                        </a:rPr>
                        <a:t>US_19</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doctor, I want to login to my profile, and view my details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doctor logs in, they should be directed to their dashboard and should be able to view their profile details.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Doctor profile management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3 </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495161145"/>
                  </a:ext>
                </a:extLst>
              </a:tr>
            </a:tbl>
          </a:graphicData>
        </a:graphic>
      </p:graphicFrame>
      <p:pic>
        <p:nvPicPr>
          <p:cNvPr id="5" name="Picture 4">
            <a:extLst>
              <a:ext uri="{FF2B5EF4-FFF2-40B4-BE49-F238E27FC236}">
                <a16:creationId xmlns:a16="http://schemas.microsoft.com/office/drawing/2014/main" id="{40CAC28E-99C3-1763-9268-EEDF18C4E389}"/>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1059524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B9B6EF-0637-2F91-4BB9-3AFA933197A9}"/>
              </a:ext>
            </a:extLst>
          </p:cNvPr>
          <p:cNvSpPr>
            <a:spLocks noGrp="1"/>
          </p:cNvSpPr>
          <p:nvPr>
            <p:ph type="ctrTitle"/>
          </p:nvPr>
        </p:nvSpPr>
        <p:spPr>
          <a:xfrm>
            <a:off x="421021" y="364457"/>
            <a:ext cx="11998500" cy="1470000"/>
          </a:xfrm>
        </p:spPr>
        <p:txBody>
          <a:bodyPr/>
          <a:lstStyle/>
          <a:p>
            <a:pPr algn="l"/>
            <a:r>
              <a:rPr lang="en-US" u="sng" dirty="0"/>
              <a:t>SPRINT 1 TEST CASES</a:t>
            </a:r>
          </a:p>
        </p:txBody>
      </p:sp>
      <p:graphicFrame>
        <p:nvGraphicFramePr>
          <p:cNvPr id="5" name="Table 4">
            <a:extLst>
              <a:ext uri="{FF2B5EF4-FFF2-40B4-BE49-F238E27FC236}">
                <a16:creationId xmlns:a16="http://schemas.microsoft.com/office/drawing/2014/main" id="{3DF62BAB-2161-AC35-8478-33430C3E0E04}"/>
              </a:ext>
            </a:extLst>
          </p:cNvPr>
          <p:cNvGraphicFramePr>
            <a:graphicFrameLocks noGrp="1"/>
          </p:cNvGraphicFramePr>
          <p:nvPr>
            <p:extLst>
              <p:ext uri="{D42A27DB-BD31-4B8C-83A1-F6EECF244321}">
                <p14:modId xmlns:p14="http://schemas.microsoft.com/office/powerpoint/2010/main" val="2641841618"/>
              </p:ext>
            </p:extLst>
          </p:nvPr>
        </p:nvGraphicFramePr>
        <p:xfrm>
          <a:off x="304800" y="3118971"/>
          <a:ext cx="17678400" cy="6803572"/>
        </p:xfrm>
        <a:graphic>
          <a:graphicData uri="http://schemas.openxmlformats.org/drawingml/2006/table">
            <a:tbl>
              <a:tblPr>
                <a:tableStyleId>{08FB837D-C827-4EFA-A057-4D05807E0F7C}</a:tableStyleId>
              </a:tblPr>
              <a:tblGrid>
                <a:gridCol w="1897734">
                  <a:extLst>
                    <a:ext uri="{9D8B030D-6E8A-4147-A177-3AD203B41FA5}">
                      <a16:colId xmlns:a16="http://schemas.microsoft.com/office/drawing/2014/main" val="3392614033"/>
                    </a:ext>
                  </a:extLst>
                </a:gridCol>
                <a:gridCol w="2364556">
                  <a:extLst>
                    <a:ext uri="{9D8B030D-6E8A-4147-A177-3AD203B41FA5}">
                      <a16:colId xmlns:a16="http://schemas.microsoft.com/office/drawing/2014/main" val="2339386181"/>
                    </a:ext>
                  </a:extLst>
                </a:gridCol>
                <a:gridCol w="3521462">
                  <a:extLst>
                    <a:ext uri="{9D8B030D-6E8A-4147-A177-3AD203B41FA5}">
                      <a16:colId xmlns:a16="http://schemas.microsoft.com/office/drawing/2014/main" val="1938030723"/>
                    </a:ext>
                  </a:extLst>
                </a:gridCol>
                <a:gridCol w="4668221">
                  <a:extLst>
                    <a:ext uri="{9D8B030D-6E8A-4147-A177-3AD203B41FA5}">
                      <a16:colId xmlns:a16="http://schemas.microsoft.com/office/drawing/2014/main" val="3264777865"/>
                    </a:ext>
                  </a:extLst>
                </a:gridCol>
                <a:gridCol w="1613581">
                  <a:extLst>
                    <a:ext uri="{9D8B030D-6E8A-4147-A177-3AD203B41FA5}">
                      <a16:colId xmlns:a16="http://schemas.microsoft.com/office/drawing/2014/main" val="1181302387"/>
                    </a:ext>
                  </a:extLst>
                </a:gridCol>
                <a:gridCol w="2090551">
                  <a:extLst>
                    <a:ext uri="{9D8B030D-6E8A-4147-A177-3AD203B41FA5}">
                      <a16:colId xmlns:a16="http://schemas.microsoft.com/office/drawing/2014/main" val="4256003573"/>
                    </a:ext>
                  </a:extLst>
                </a:gridCol>
                <a:gridCol w="1522295">
                  <a:extLst>
                    <a:ext uri="{9D8B030D-6E8A-4147-A177-3AD203B41FA5}">
                      <a16:colId xmlns:a16="http://schemas.microsoft.com/office/drawing/2014/main" val="716682671"/>
                    </a:ext>
                  </a:extLst>
                </a:gridCol>
              </a:tblGrid>
              <a:tr h="851539">
                <a:tc>
                  <a:txBody>
                    <a:bodyPr/>
                    <a:lstStyle/>
                    <a:p>
                      <a:pPr algn="ctr" fontAlgn="ctr"/>
                      <a:r>
                        <a:rPr lang="en-US" sz="2400" b="1" u="none" strike="noStrike" dirty="0">
                          <a:solidFill>
                            <a:schemeClr val="tx1"/>
                          </a:solidFill>
                          <a:effectLst/>
                        </a:rPr>
                        <a:t>TC</a:t>
                      </a:r>
                      <a:endParaRPr lang="en-US" sz="2400" b="1"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1" u="none" strike="noStrike">
                          <a:solidFill>
                            <a:schemeClr val="tx1"/>
                          </a:solidFill>
                          <a:effectLst/>
                        </a:rPr>
                        <a:t>Test Case</a:t>
                      </a:r>
                      <a:endParaRPr lang="en-US" sz="2400" b="1"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1" u="none" strike="noStrike" dirty="0">
                          <a:solidFill>
                            <a:schemeClr val="tx1"/>
                          </a:solidFill>
                          <a:effectLst/>
                        </a:rPr>
                        <a:t>Steps</a:t>
                      </a:r>
                      <a:endParaRPr lang="en-US" sz="2400" b="1"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1" u="none" strike="noStrike" dirty="0">
                          <a:solidFill>
                            <a:schemeClr val="tx1"/>
                          </a:solidFill>
                          <a:effectLst/>
                        </a:rPr>
                        <a:t>Expected Result</a:t>
                      </a:r>
                      <a:endParaRPr lang="en-US" sz="2400" b="1"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1" u="none" strike="noStrike" dirty="0">
                          <a:solidFill>
                            <a:schemeClr val="tx1"/>
                          </a:solidFill>
                          <a:effectLst/>
                        </a:rPr>
                        <a:t>Status</a:t>
                      </a:r>
                      <a:endParaRPr lang="en-US" sz="2400" b="1"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1" u="none" strike="noStrike">
                          <a:solidFill>
                            <a:schemeClr val="tx1"/>
                          </a:solidFill>
                          <a:effectLst/>
                        </a:rPr>
                        <a:t>Execution date</a:t>
                      </a:r>
                      <a:endParaRPr lang="en-US" sz="2400" b="1"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1" u="none" strike="noStrike">
                          <a:solidFill>
                            <a:schemeClr val="tx1"/>
                          </a:solidFill>
                          <a:effectLst/>
                        </a:rPr>
                        <a:t>Tester</a:t>
                      </a:r>
                      <a:endParaRPr lang="en-US" sz="2400" b="1" i="0" u="none" strike="noStrike">
                        <a:solidFill>
                          <a:schemeClr val="tx1"/>
                        </a:solidFill>
                        <a:effectLst/>
                        <a:latin typeface="Calibri" panose="020F0502020204030204" pitchFamily="34" charset="0"/>
                      </a:endParaRPr>
                    </a:p>
                  </a:txBody>
                  <a:tcPr marL="3644" marR="3644" marT="3644" marB="0" anchor="ctr"/>
                </a:tc>
                <a:extLst>
                  <a:ext uri="{0D108BD9-81ED-4DB2-BD59-A6C34878D82A}">
                    <a16:rowId xmlns:a16="http://schemas.microsoft.com/office/drawing/2014/main" val="3997332980"/>
                  </a:ext>
                </a:extLst>
              </a:tr>
              <a:tr h="1700165">
                <a:tc>
                  <a:txBody>
                    <a:bodyPr/>
                    <a:lstStyle/>
                    <a:p>
                      <a:pPr algn="ctr" fontAlgn="ctr"/>
                      <a:r>
                        <a:rPr lang="en-US" sz="2400" b="0" u="none" strike="noStrike" dirty="0">
                          <a:solidFill>
                            <a:schemeClr val="tx1"/>
                          </a:solidFill>
                          <a:effectLst/>
                        </a:rPr>
                        <a:t>TC_19_01</a:t>
                      </a:r>
                      <a:endParaRPr lang="en-US" sz="2400" b="0"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Load Login Page</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1. Navigate to /login</a:t>
                      </a:r>
                      <a:br>
                        <a:rPr lang="en-US" sz="2400" b="0" u="none" strike="noStrike">
                          <a:solidFill>
                            <a:schemeClr val="tx1"/>
                          </a:solidFill>
                          <a:effectLst/>
                        </a:rPr>
                      </a:br>
                      <a:r>
                        <a:rPr lang="en-US" sz="2400" b="0" u="none" strike="noStrike">
                          <a:solidFill>
                            <a:schemeClr val="tx1"/>
                          </a:solidFill>
                          <a:effectLst/>
                        </a:rPr>
                        <a:t>2. Check if the login page loads successfully</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dirty="0">
                          <a:solidFill>
                            <a:schemeClr val="tx1"/>
                          </a:solidFill>
                          <a:effectLst/>
                        </a:rPr>
                        <a:t>Login page should be displayed with all necessary elements visible</a:t>
                      </a:r>
                      <a:endParaRPr lang="en-US" sz="2400" b="0"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Pass</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Feb-20</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dirty="0">
                          <a:solidFill>
                            <a:schemeClr val="tx1"/>
                          </a:solidFill>
                          <a:effectLst/>
                        </a:rPr>
                        <a:t>Uday</a:t>
                      </a:r>
                      <a:endParaRPr lang="en-US" sz="2400" b="0" i="0" u="none" strike="noStrike" dirty="0">
                        <a:solidFill>
                          <a:schemeClr val="tx1"/>
                        </a:solidFill>
                        <a:effectLst/>
                        <a:latin typeface="Calibri" panose="020F0502020204030204" pitchFamily="34" charset="0"/>
                      </a:endParaRPr>
                    </a:p>
                  </a:txBody>
                  <a:tcPr marL="3644" marR="3644" marT="3644" marB="0" anchor="ctr"/>
                </a:tc>
                <a:extLst>
                  <a:ext uri="{0D108BD9-81ED-4DB2-BD59-A6C34878D82A}">
                    <a16:rowId xmlns:a16="http://schemas.microsoft.com/office/drawing/2014/main" val="3002056530"/>
                  </a:ext>
                </a:extLst>
              </a:tr>
              <a:tr h="1700165">
                <a:tc>
                  <a:txBody>
                    <a:bodyPr/>
                    <a:lstStyle/>
                    <a:p>
                      <a:pPr algn="ctr" fontAlgn="ctr"/>
                      <a:r>
                        <a:rPr lang="en-US" sz="2400" b="0" u="none" strike="noStrike" dirty="0">
                          <a:solidFill>
                            <a:schemeClr val="tx1"/>
                          </a:solidFill>
                          <a:effectLst/>
                        </a:rPr>
                        <a:t>TC_19_02</a:t>
                      </a:r>
                      <a:endParaRPr lang="en-US" sz="2400" b="0"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Invalid Login</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1. Enter an incorrect email and password</a:t>
                      </a:r>
                      <a:br>
                        <a:rPr lang="en-US" sz="2400" b="0" u="none" strike="noStrike">
                          <a:solidFill>
                            <a:schemeClr val="tx1"/>
                          </a:solidFill>
                          <a:effectLst/>
                        </a:rPr>
                      </a:br>
                      <a:r>
                        <a:rPr lang="en-US" sz="2400" b="0" u="none" strike="noStrike">
                          <a:solidFill>
                            <a:schemeClr val="tx1"/>
                          </a:solidFill>
                          <a:effectLst/>
                        </a:rPr>
                        <a:t>2. Click the login button</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dirty="0">
                          <a:solidFill>
                            <a:schemeClr val="tx1"/>
                          </a:solidFill>
                          <a:effectLst/>
                        </a:rPr>
                        <a:t>An error message should be displayed indicating incorrect credentials</a:t>
                      </a:r>
                      <a:endParaRPr lang="en-US" sz="2400" b="0"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Pass</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Feb-20</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Uday</a:t>
                      </a:r>
                      <a:endParaRPr lang="en-US" sz="2400" b="0" i="0" u="none" strike="noStrike">
                        <a:solidFill>
                          <a:schemeClr val="tx1"/>
                        </a:solidFill>
                        <a:effectLst/>
                        <a:latin typeface="Calibri" panose="020F0502020204030204" pitchFamily="34" charset="0"/>
                      </a:endParaRPr>
                    </a:p>
                  </a:txBody>
                  <a:tcPr marL="3644" marR="3644" marT="3644" marB="0" anchor="ctr"/>
                </a:tc>
                <a:extLst>
                  <a:ext uri="{0D108BD9-81ED-4DB2-BD59-A6C34878D82A}">
                    <a16:rowId xmlns:a16="http://schemas.microsoft.com/office/drawing/2014/main" val="965283925"/>
                  </a:ext>
                </a:extLst>
              </a:tr>
              <a:tr h="2551703">
                <a:tc>
                  <a:txBody>
                    <a:bodyPr/>
                    <a:lstStyle/>
                    <a:p>
                      <a:pPr algn="ctr" fontAlgn="ctr"/>
                      <a:r>
                        <a:rPr lang="en-US" sz="2400" b="0" u="none" strike="noStrike" dirty="0">
                          <a:solidFill>
                            <a:schemeClr val="tx1"/>
                          </a:solidFill>
                          <a:effectLst/>
                        </a:rPr>
                        <a:t>TC_19_03</a:t>
                      </a:r>
                      <a:endParaRPr lang="en-US" sz="2400" b="0"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Valid Login</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1. Enter a valid email and password</a:t>
                      </a:r>
                      <a:br>
                        <a:rPr lang="en-US" sz="2400" b="0" u="none" strike="noStrike">
                          <a:solidFill>
                            <a:schemeClr val="tx1"/>
                          </a:solidFill>
                          <a:effectLst/>
                        </a:rPr>
                      </a:br>
                      <a:r>
                        <a:rPr lang="en-US" sz="2400" b="0" u="none" strike="noStrike">
                          <a:solidFill>
                            <a:schemeClr val="tx1"/>
                          </a:solidFill>
                          <a:effectLst/>
                        </a:rPr>
                        <a:t>2. Click the login button</a:t>
                      </a:r>
                      <a:br>
                        <a:rPr lang="en-US" sz="2400" b="0" u="none" strike="noStrike">
                          <a:solidFill>
                            <a:schemeClr val="tx1"/>
                          </a:solidFill>
                          <a:effectLst/>
                        </a:rPr>
                      </a:br>
                      <a:r>
                        <a:rPr lang="en-US" sz="2400" b="0" u="none" strike="noStrike">
                          <a:solidFill>
                            <a:schemeClr val="tx1"/>
                          </a:solidFill>
                          <a:effectLst/>
                        </a:rPr>
                        <a:t>3. Wait for authentication and redirection</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User should be successfully logged in and redirected to the onboarding page or dashboard</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Pass</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Feb-20</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dirty="0">
                          <a:solidFill>
                            <a:schemeClr val="tx1"/>
                          </a:solidFill>
                          <a:effectLst/>
                        </a:rPr>
                        <a:t>Uday</a:t>
                      </a:r>
                      <a:endParaRPr lang="en-US" sz="2400" b="0" i="0" u="none" strike="noStrike" dirty="0">
                        <a:solidFill>
                          <a:schemeClr val="tx1"/>
                        </a:solidFill>
                        <a:effectLst/>
                        <a:latin typeface="Calibri" panose="020F0502020204030204" pitchFamily="34" charset="0"/>
                      </a:endParaRPr>
                    </a:p>
                  </a:txBody>
                  <a:tcPr marL="3644" marR="3644" marT="3644" marB="0" anchor="ctr"/>
                </a:tc>
                <a:extLst>
                  <a:ext uri="{0D108BD9-81ED-4DB2-BD59-A6C34878D82A}">
                    <a16:rowId xmlns:a16="http://schemas.microsoft.com/office/drawing/2014/main" val="2935840977"/>
                  </a:ext>
                </a:extLst>
              </a:tr>
            </a:tbl>
          </a:graphicData>
        </a:graphic>
      </p:graphicFrame>
      <p:pic>
        <p:nvPicPr>
          <p:cNvPr id="7" name="Picture 6">
            <a:extLst>
              <a:ext uri="{FF2B5EF4-FFF2-40B4-BE49-F238E27FC236}">
                <a16:creationId xmlns:a16="http://schemas.microsoft.com/office/drawing/2014/main" id="{85DE7523-B0C5-7C22-01EA-69170CDCC6C8}"/>
              </a:ext>
            </a:extLst>
          </p:cNvPr>
          <p:cNvPicPr>
            <a:picLocks noChangeAspect="1"/>
          </p:cNvPicPr>
          <p:nvPr/>
        </p:nvPicPr>
        <p:blipFill>
          <a:blip r:embed="rId2"/>
          <a:stretch>
            <a:fillRect/>
          </a:stretch>
        </p:blipFill>
        <p:spPr>
          <a:xfrm>
            <a:off x="17100222" y="-82390"/>
            <a:ext cx="1341097" cy="1509529"/>
          </a:xfrm>
          <a:prstGeom prst="rect">
            <a:avLst/>
          </a:prstGeom>
        </p:spPr>
      </p:pic>
      <p:sp>
        <p:nvSpPr>
          <p:cNvPr id="9" name="TextBox 8">
            <a:extLst>
              <a:ext uri="{FF2B5EF4-FFF2-40B4-BE49-F238E27FC236}">
                <a16:creationId xmlns:a16="http://schemas.microsoft.com/office/drawing/2014/main" id="{442C6DCD-E117-1A38-C47C-A71F2BE35AD1}"/>
              </a:ext>
            </a:extLst>
          </p:cNvPr>
          <p:cNvSpPr txBox="1"/>
          <p:nvPr/>
        </p:nvSpPr>
        <p:spPr>
          <a:xfrm>
            <a:off x="421021" y="2122771"/>
            <a:ext cx="15343414" cy="707886"/>
          </a:xfrm>
          <a:prstGeom prst="rect">
            <a:avLst/>
          </a:prstGeom>
          <a:noFill/>
        </p:spPr>
        <p:txBody>
          <a:bodyPr wrap="square">
            <a:spAutoFit/>
          </a:bodyPr>
          <a:lstStyle/>
          <a:p>
            <a:pPr marR="0" rtl="0" fontAlgn="ctr"/>
            <a:r>
              <a:rPr lang="en-US" sz="2000" b="0" i="0" dirty="0">
                <a:solidFill>
                  <a:srgbClr val="FFFFFF"/>
                </a:solidFill>
                <a:effectLst/>
                <a:latin typeface="Arial" panose="020B0604020202020204" pitchFamily="34" charset="0"/>
                <a:ea typeface="Arial" panose="020B0604020202020204" pitchFamily="34" charset="0"/>
                <a:cs typeface="Arial" panose="020B0604020202020204" pitchFamily="34" charset="0"/>
              </a:rPr>
              <a:t>US_19: As a doctor, I want to login to my profile, and view my details.</a:t>
            </a:r>
          </a:p>
          <a:p>
            <a:pPr marR="0" rtl="0" fontAlgn="ctr"/>
            <a:r>
              <a:rPr lang="en-US" sz="2000" b="0" i="0" dirty="0">
                <a:solidFill>
                  <a:srgbClr val="FFFFFF"/>
                </a:solidFill>
                <a:effectLst/>
                <a:latin typeface="Arial" panose="020B0604020202020204" pitchFamily="34" charset="0"/>
                <a:ea typeface="Arial" panose="020B0604020202020204" pitchFamily="34" charset="0"/>
                <a:cs typeface="Arial" panose="020B0604020202020204" pitchFamily="34" charset="0"/>
              </a:rPr>
              <a:t>.</a:t>
            </a:r>
            <a:endParaRPr lang="en-US" sz="2000" dirty="0">
              <a:effectLst/>
            </a:endParaRPr>
          </a:p>
        </p:txBody>
      </p:sp>
    </p:spTree>
    <p:extLst>
      <p:ext uri="{BB962C8B-B14F-4D97-AF65-F5344CB8AC3E}">
        <p14:creationId xmlns:p14="http://schemas.microsoft.com/office/powerpoint/2010/main" val="100880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6A261-65F8-A731-7B11-91C3D403C9D1}"/>
              </a:ext>
            </a:extLst>
          </p:cNvPr>
          <p:cNvSpPr>
            <a:spLocks noGrp="1"/>
          </p:cNvSpPr>
          <p:nvPr>
            <p:ph type="ctrTitle"/>
          </p:nvPr>
        </p:nvSpPr>
        <p:spPr>
          <a:xfrm>
            <a:off x="304800" y="521334"/>
            <a:ext cx="16807543" cy="1470000"/>
          </a:xfrm>
        </p:spPr>
        <p:txBody>
          <a:bodyPr>
            <a:normAutofit/>
          </a:bodyPr>
          <a:lstStyle/>
          <a:p>
            <a:r>
              <a:rPr lang="en-US" sz="2400" dirty="0">
                <a:solidFill>
                  <a:schemeClr val="bg1"/>
                </a:solidFill>
              </a:rPr>
              <a:t>Us_01 </a:t>
            </a:r>
            <a:r>
              <a:rPr lang="en-US" sz="2400" u="none" strike="noStrike" dirty="0">
                <a:solidFill>
                  <a:schemeClr val="bg1"/>
                </a:solidFill>
                <a:effectLst/>
              </a:rPr>
              <a:t>As a patient, I want to sign up using email, phone, or social media so that I can access the application.</a:t>
            </a:r>
            <a:br>
              <a:rPr lang="en-US" sz="2400" b="0" i="0" u="none" strike="noStrike" dirty="0">
                <a:solidFill>
                  <a:schemeClr val="bg1"/>
                </a:solidFill>
                <a:effectLst/>
                <a:latin typeface="Aptos" panose="020B0004020202020204" pitchFamily="34" charset="0"/>
              </a:rPr>
            </a:br>
            <a:endParaRPr lang="en-US" sz="2400" dirty="0"/>
          </a:p>
        </p:txBody>
      </p:sp>
      <p:graphicFrame>
        <p:nvGraphicFramePr>
          <p:cNvPr id="4" name="Table 3">
            <a:extLst>
              <a:ext uri="{FF2B5EF4-FFF2-40B4-BE49-F238E27FC236}">
                <a16:creationId xmlns:a16="http://schemas.microsoft.com/office/drawing/2014/main" id="{83CD5285-9AC2-2A2E-56C0-C3919B7A38C7}"/>
              </a:ext>
            </a:extLst>
          </p:cNvPr>
          <p:cNvGraphicFramePr>
            <a:graphicFrameLocks noGrp="1"/>
          </p:cNvGraphicFramePr>
          <p:nvPr>
            <p:extLst>
              <p:ext uri="{D42A27DB-BD31-4B8C-83A1-F6EECF244321}">
                <p14:modId xmlns:p14="http://schemas.microsoft.com/office/powerpoint/2010/main" val="2666892506"/>
              </p:ext>
            </p:extLst>
          </p:nvPr>
        </p:nvGraphicFramePr>
        <p:xfrm>
          <a:off x="304800" y="2560889"/>
          <a:ext cx="17678399" cy="7446580"/>
        </p:xfrm>
        <a:graphic>
          <a:graphicData uri="http://schemas.openxmlformats.org/drawingml/2006/table">
            <a:tbl>
              <a:tblPr>
                <a:tableStyleId>{284E427A-3D55-4303-BF80-6455036E1DE7}</a:tableStyleId>
              </a:tblPr>
              <a:tblGrid>
                <a:gridCol w="1216555">
                  <a:extLst>
                    <a:ext uri="{9D8B030D-6E8A-4147-A177-3AD203B41FA5}">
                      <a16:colId xmlns:a16="http://schemas.microsoft.com/office/drawing/2014/main" val="1814614774"/>
                    </a:ext>
                  </a:extLst>
                </a:gridCol>
                <a:gridCol w="1661776">
                  <a:extLst>
                    <a:ext uri="{9D8B030D-6E8A-4147-A177-3AD203B41FA5}">
                      <a16:colId xmlns:a16="http://schemas.microsoft.com/office/drawing/2014/main" val="3953706026"/>
                    </a:ext>
                  </a:extLst>
                </a:gridCol>
                <a:gridCol w="4900942">
                  <a:extLst>
                    <a:ext uri="{9D8B030D-6E8A-4147-A177-3AD203B41FA5}">
                      <a16:colId xmlns:a16="http://schemas.microsoft.com/office/drawing/2014/main" val="777174751"/>
                    </a:ext>
                  </a:extLst>
                </a:gridCol>
                <a:gridCol w="6230642">
                  <a:extLst>
                    <a:ext uri="{9D8B030D-6E8A-4147-A177-3AD203B41FA5}">
                      <a16:colId xmlns:a16="http://schemas.microsoft.com/office/drawing/2014/main" val="665323261"/>
                    </a:ext>
                  </a:extLst>
                </a:gridCol>
                <a:gridCol w="1099457">
                  <a:extLst>
                    <a:ext uri="{9D8B030D-6E8A-4147-A177-3AD203B41FA5}">
                      <a16:colId xmlns:a16="http://schemas.microsoft.com/office/drawing/2014/main" val="4121176417"/>
                    </a:ext>
                  </a:extLst>
                </a:gridCol>
                <a:gridCol w="1273628">
                  <a:extLst>
                    <a:ext uri="{9D8B030D-6E8A-4147-A177-3AD203B41FA5}">
                      <a16:colId xmlns:a16="http://schemas.microsoft.com/office/drawing/2014/main" val="1271388233"/>
                    </a:ext>
                  </a:extLst>
                </a:gridCol>
                <a:gridCol w="1295399">
                  <a:extLst>
                    <a:ext uri="{9D8B030D-6E8A-4147-A177-3AD203B41FA5}">
                      <a16:colId xmlns:a16="http://schemas.microsoft.com/office/drawing/2014/main" val="356773601"/>
                    </a:ext>
                  </a:extLst>
                </a:gridCol>
              </a:tblGrid>
              <a:tr h="665792">
                <a:tc>
                  <a:txBody>
                    <a:bodyPr/>
                    <a:lstStyle/>
                    <a:p>
                      <a:pPr algn="ctr" fontAlgn="ctr"/>
                      <a:r>
                        <a:rPr lang="en-US" sz="2000" b="1" u="none" strike="noStrike">
                          <a:solidFill>
                            <a:schemeClr val="accent1"/>
                          </a:solidFill>
                          <a:effectLst/>
                        </a:rPr>
                        <a:t>TC</a:t>
                      </a:r>
                      <a:endParaRPr lang="en-US" sz="2000" b="1"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1" u="none" strike="noStrike">
                          <a:solidFill>
                            <a:schemeClr val="accent1"/>
                          </a:solidFill>
                          <a:effectLst/>
                        </a:rPr>
                        <a:t>Test Case</a:t>
                      </a:r>
                      <a:endParaRPr lang="en-US" sz="2000" b="1"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t"/>
                      <a:r>
                        <a:rPr lang="en-US" sz="2000" b="1" u="none" strike="noStrike">
                          <a:solidFill>
                            <a:schemeClr val="accent1"/>
                          </a:solidFill>
                          <a:effectLst/>
                        </a:rPr>
                        <a:t>Steps</a:t>
                      </a:r>
                      <a:endParaRPr lang="en-US" sz="2000" b="1"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1" u="none" strike="noStrike">
                          <a:solidFill>
                            <a:schemeClr val="accent1"/>
                          </a:solidFill>
                          <a:effectLst/>
                        </a:rPr>
                        <a:t>Expected Result</a:t>
                      </a:r>
                      <a:endParaRPr lang="en-US" sz="2000" b="1"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1" u="none" strike="noStrike">
                          <a:solidFill>
                            <a:schemeClr val="accent1"/>
                          </a:solidFill>
                          <a:effectLst/>
                        </a:rPr>
                        <a:t>Status</a:t>
                      </a:r>
                      <a:endParaRPr lang="en-US" sz="2000" b="1"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1" u="none" strike="noStrike">
                          <a:solidFill>
                            <a:schemeClr val="accent1"/>
                          </a:solidFill>
                          <a:effectLst/>
                        </a:rPr>
                        <a:t>Execution date</a:t>
                      </a:r>
                      <a:endParaRPr lang="en-US" sz="2000" b="1"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1" u="none" strike="noStrike">
                          <a:solidFill>
                            <a:schemeClr val="accent1"/>
                          </a:solidFill>
                          <a:effectLst/>
                        </a:rPr>
                        <a:t>Tester</a:t>
                      </a:r>
                      <a:endParaRPr lang="en-US" sz="2000" b="1" i="0" u="none" strike="noStrike">
                        <a:solidFill>
                          <a:schemeClr val="accent1"/>
                        </a:solidFill>
                        <a:effectLst/>
                        <a:latin typeface="Calibri" panose="020F0502020204030204" pitchFamily="34" charset="0"/>
                      </a:endParaRPr>
                    </a:p>
                  </a:txBody>
                  <a:tcPr marL="3880" marR="3880" marT="3880" marB="0" anchor="ctr"/>
                </a:tc>
                <a:extLst>
                  <a:ext uri="{0D108BD9-81ED-4DB2-BD59-A6C34878D82A}">
                    <a16:rowId xmlns:a16="http://schemas.microsoft.com/office/drawing/2014/main" val="2216758196"/>
                  </a:ext>
                </a:extLst>
              </a:tr>
              <a:tr h="1018876">
                <a:tc>
                  <a:txBody>
                    <a:bodyPr/>
                    <a:lstStyle/>
                    <a:p>
                      <a:pPr algn="ctr" fontAlgn="ctr"/>
                      <a:r>
                        <a:rPr lang="en-US" sz="2000" b="0" u="none" strike="noStrike" dirty="0">
                          <a:solidFill>
                            <a:schemeClr val="accent1"/>
                          </a:solidFill>
                          <a:effectLst/>
                        </a:rPr>
                        <a:t>TC_01_01</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dirty="0">
                          <a:solidFill>
                            <a:schemeClr val="accent1"/>
                          </a:solidFill>
                          <a:effectLst/>
                        </a:rPr>
                        <a:t>Load Signup Page</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b"/>
                      <a:r>
                        <a:rPr lang="en-US" sz="2000" b="0" u="none" strike="noStrike">
                          <a:solidFill>
                            <a:schemeClr val="accent1"/>
                          </a:solidFill>
                          <a:effectLst/>
                        </a:rPr>
                        <a:t>1. Navigate to /signup</a:t>
                      </a:r>
                      <a:br>
                        <a:rPr lang="en-US" sz="2000" b="0" u="none" strike="noStrike">
                          <a:solidFill>
                            <a:schemeClr val="accent1"/>
                          </a:solidFill>
                          <a:effectLst/>
                        </a:rPr>
                      </a:br>
                      <a:r>
                        <a:rPr lang="en-US" sz="2000" b="0" u="none" strike="noStrike">
                          <a:solidFill>
                            <a:schemeClr val="accent1"/>
                          </a:solidFill>
                          <a:effectLst/>
                        </a:rPr>
                        <a:t>2. Check if the signup page loads successfully</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Signup page should be displayed with all necessary elements visible</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Pass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Feb-22</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dirty="0">
                          <a:solidFill>
                            <a:schemeClr val="accent1"/>
                          </a:solidFill>
                          <a:effectLst/>
                        </a:rPr>
                        <a:t>Sairam</a:t>
                      </a:r>
                      <a:endParaRPr lang="en-US" sz="2000" b="0" i="0" u="none" strike="noStrike" dirty="0">
                        <a:solidFill>
                          <a:schemeClr val="accent1"/>
                        </a:solidFill>
                        <a:effectLst/>
                        <a:latin typeface="Calibri" panose="020F0502020204030204" pitchFamily="34" charset="0"/>
                      </a:endParaRPr>
                    </a:p>
                  </a:txBody>
                  <a:tcPr marL="3880" marR="3880" marT="3880" marB="0" anchor="ctr"/>
                </a:tc>
                <a:extLst>
                  <a:ext uri="{0D108BD9-81ED-4DB2-BD59-A6C34878D82A}">
                    <a16:rowId xmlns:a16="http://schemas.microsoft.com/office/drawing/2014/main" val="1760001770"/>
                  </a:ext>
                </a:extLst>
              </a:tr>
              <a:tr h="1529184">
                <a:tc>
                  <a:txBody>
                    <a:bodyPr/>
                    <a:lstStyle/>
                    <a:p>
                      <a:pPr algn="ctr" fontAlgn="ctr"/>
                      <a:r>
                        <a:rPr lang="en-US" sz="2000" b="0" u="none" strike="noStrike" dirty="0">
                          <a:solidFill>
                            <a:schemeClr val="accent1"/>
                          </a:solidFill>
                          <a:effectLst/>
                        </a:rPr>
                        <a:t>TC_01_02</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Password Mismatch</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b"/>
                      <a:r>
                        <a:rPr lang="en-US" sz="2000" b="0" u="none" strike="noStrike" dirty="0">
                          <a:solidFill>
                            <a:schemeClr val="accent1"/>
                          </a:solidFill>
                          <a:effectLst/>
                        </a:rPr>
                        <a:t>1. Enter a valid name and email</a:t>
                      </a:r>
                      <a:br>
                        <a:rPr lang="en-US" sz="2000" b="0" u="none" strike="noStrike" dirty="0">
                          <a:solidFill>
                            <a:schemeClr val="accent1"/>
                          </a:solidFill>
                          <a:effectLst/>
                        </a:rPr>
                      </a:br>
                      <a:r>
                        <a:rPr lang="en-US" sz="2000" b="0" u="none" strike="noStrike" dirty="0">
                          <a:solidFill>
                            <a:schemeClr val="accent1"/>
                          </a:solidFill>
                          <a:effectLst/>
                        </a:rPr>
                        <a:t>2. Enter two different passwords</a:t>
                      </a:r>
                      <a:br>
                        <a:rPr lang="en-US" sz="2000" b="0" u="none" strike="noStrike" dirty="0">
                          <a:solidFill>
                            <a:schemeClr val="accent1"/>
                          </a:solidFill>
                          <a:effectLst/>
                        </a:rPr>
                      </a:br>
                      <a:r>
                        <a:rPr lang="en-US" sz="2000" b="0" u="none" strike="noStrike" dirty="0">
                          <a:solidFill>
                            <a:schemeClr val="accent1"/>
                          </a:solidFill>
                          <a:effectLst/>
                        </a:rPr>
                        <a:t>3. Click the signup button</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dirty="0">
                          <a:solidFill>
                            <a:schemeClr val="accent1"/>
                          </a:solidFill>
                          <a:effectLst/>
                        </a:rPr>
                        <a:t>An error message should be displayed indicating that passwords do not match</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Pass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Feb-22</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Sairam</a:t>
                      </a:r>
                      <a:endParaRPr lang="en-US" sz="2000" b="0" i="0" u="none" strike="noStrike">
                        <a:solidFill>
                          <a:schemeClr val="accent1"/>
                        </a:solidFill>
                        <a:effectLst/>
                        <a:latin typeface="Calibri" panose="020F0502020204030204" pitchFamily="34" charset="0"/>
                      </a:endParaRPr>
                    </a:p>
                  </a:txBody>
                  <a:tcPr marL="3880" marR="3880" marT="3880" marB="0" anchor="ctr"/>
                </a:tc>
                <a:extLst>
                  <a:ext uri="{0D108BD9-81ED-4DB2-BD59-A6C34878D82A}">
                    <a16:rowId xmlns:a16="http://schemas.microsoft.com/office/drawing/2014/main" val="312546160"/>
                  </a:ext>
                </a:extLst>
              </a:tr>
              <a:tr h="1529184">
                <a:tc>
                  <a:txBody>
                    <a:bodyPr/>
                    <a:lstStyle/>
                    <a:p>
                      <a:pPr algn="ctr" fontAlgn="ctr"/>
                      <a:r>
                        <a:rPr lang="en-US" sz="2000" b="0" u="none" strike="noStrike" dirty="0">
                          <a:solidFill>
                            <a:schemeClr val="accent1"/>
                          </a:solidFill>
                          <a:effectLst/>
                        </a:rPr>
                        <a:t>TC_01_03</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Successful Signup</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b"/>
                      <a:r>
                        <a:rPr lang="en-US" sz="2000" b="0" u="none" strike="noStrike">
                          <a:solidFill>
                            <a:schemeClr val="accent1"/>
                          </a:solidFill>
                          <a:effectLst/>
                        </a:rPr>
                        <a:t>1. Enter a valid name, email, and matching passwords</a:t>
                      </a:r>
                      <a:br>
                        <a:rPr lang="en-US" sz="2000" b="0" u="none" strike="noStrike">
                          <a:solidFill>
                            <a:schemeClr val="accent1"/>
                          </a:solidFill>
                          <a:effectLst/>
                        </a:rPr>
                      </a:br>
                      <a:r>
                        <a:rPr lang="en-US" sz="2000" b="0" u="none" strike="noStrike">
                          <a:solidFill>
                            <a:schemeClr val="accent1"/>
                          </a:solidFill>
                          <a:effectLst/>
                        </a:rPr>
                        <a:t>2. Click the signup button</a:t>
                      </a:r>
                      <a:br>
                        <a:rPr lang="en-US" sz="2000" b="0" u="none" strike="noStrike">
                          <a:solidFill>
                            <a:schemeClr val="accent1"/>
                          </a:solidFill>
                          <a:effectLst/>
                        </a:rPr>
                      </a:br>
                      <a:r>
                        <a:rPr lang="en-US" sz="2000" b="0" u="none" strike="noStrike">
                          <a:solidFill>
                            <a:schemeClr val="accent1"/>
                          </a:solidFill>
                          <a:effectLst/>
                        </a:rPr>
                        <a:t>3. Wait for redirection</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User should be successfully registered and redirected to the onboarding page</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Pass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Feb-22</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Sairam</a:t>
                      </a:r>
                      <a:endParaRPr lang="en-US" sz="2000" b="0" i="0" u="none" strike="noStrike">
                        <a:solidFill>
                          <a:schemeClr val="accent1"/>
                        </a:solidFill>
                        <a:effectLst/>
                        <a:latin typeface="Calibri" panose="020F0502020204030204" pitchFamily="34" charset="0"/>
                      </a:endParaRPr>
                    </a:p>
                  </a:txBody>
                  <a:tcPr marL="3880" marR="3880" marT="3880" marB="0" anchor="ctr"/>
                </a:tc>
                <a:extLst>
                  <a:ext uri="{0D108BD9-81ED-4DB2-BD59-A6C34878D82A}">
                    <a16:rowId xmlns:a16="http://schemas.microsoft.com/office/drawing/2014/main" val="3117731006"/>
                  </a:ext>
                </a:extLst>
              </a:tr>
              <a:tr h="665792">
                <a:tc>
                  <a:txBody>
                    <a:bodyPr/>
                    <a:lstStyle/>
                    <a:p>
                      <a:pPr algn="ctr" fontAlgn="ctr"/>
                      <a:r>
                        <a:rPr lang="en-US" sz="2000" b="0" u="none" strike="noStrike" dirty="0">
                          <a:solidFill>
                            <a:schemeClr val="accent1"/>
                          </a:solidFill>
                          <a:effectLst/>
                        </a:rPr>
                        <a:t>TC_01_04</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Required Fields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b"/>
                      <a:r>
                        <a:rPr lang="en-US" sz="2000" b="0" u="none" strike="noStrike">
                          <a:solidFill>
                            <a:schemeClr val="accent1"/>
                          </a:solidFill>
                          <a:effectLst/>
                        </a:rPr>
                        <a:t>1. Click the signup button without entering any details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Error messages should be displayed indicating that all fields are required</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Pass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Feb-22</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Sairam</a:t>
                      </a:r>
                      <a:endParaRPr lang="en-US" sz="2000" b="0" i="0" u="none" strike="noStrike">
                        <a:solidFill>
                          <a:schemeClr val="accent1"/>
                        </a:solidFill>
                        <a:effectLst/>
                        <a:latin typeface="Calibri" panose="020F0502020204030204" pitchFamily="34" charset="0"/>
                      </a:endParaRPr>
                    </a:p>
                  </a:txBody>
                  <a:tcPr marL="3880" marR="3880" marT="3880" marB="0" anchor="ctr"/>
                </a:tc>
                <a:extLst>
                  <a:ext uri="{0D108BD9-81ED-4DB2-BD59-A6C34878D82A}">
                    <a16:rowId xmlns:a16="http://schemas.microsoft.com/office/drawing/2014/main" val="473554049"/>
                  </a:ext>
                </a:extLst>
              </a:tr>
              <a:tr h="1018876">
                <a:tc>
                  <a:txBody>
                    <a:bodyPr/>
                    <a:lstStyle/>
                    <a:p>
                      <a:pPr algn="ctr" fontAlgn="ctr"/>
                      <a:r>
                        <a:rPr lang="en-US" sz="2000" b="0" u="none" strike="noStrike" dirty="0">
                          <a:solidFill>
                            <a:schemeClr val="accent1"/>
                          </a:solidFill>
                          <a:effectLst/>
                        </a:rPr>
                        <a:t>TC_01_05</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Google Signup</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b"/>
                      <a:r>
                        <a:rPr lang="en-US" sz="2000" b="0" u="none" strike="noStrike">
                          <a:solidFill>
                            <a:schemeClr val="accent1"/>
                          </a:solidFill>
                          <a:effectLst/>
                        </a:rPr>
                        <a:t>1. Click the 'Sign up with Google' button</a:t>
                      </a:r>
                      <a:br>
                        <a:rPr lang="en-US" sz="2000" b="0" u="none" strike="noStrike">
                          <a:solidFill>
                            <a:schemeClr val="accent1"/>
                          </a:solidFill>
                          <a:effectLst/>
                        </a:rPr>
                      </a:br>
                      <a:r>
                        <a:rPr lang="en-US" sz="2000" b="0" u="none" strike="noStrike">
                          <a:solidFill>
                            <a:schemeClr val="accent1"/>
                          </a:solidFill>
                          <a:effectLst/>
                        </a:rPr>
                        <a:t>2. Wait for Google OAuth to initiate</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User should be redirected to Google's authentication flow</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Pass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Feb-22</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Sairam</a:t>
                      </a:r>
                      <a:endParaRPr lang="en-US" sz="2000" b="0" i="0" u="none" strike="noStrike">
                        <a:solidFill>
                          <a:schemeClr val="accent1"/>
                        </a:solidFill>
                        <a:effectLst/>
                        <a:latin typeface="Calibri" panose="020F0502020204030204" pitchFamily="34" charset="0"/>
                      </a:endParaRPr>
                    </a:p>
                  </a:txBody>
                  <a:tcPr marL="3880" marR="3880" marT="3880" marB="0" anchor="ctr"/>
                </a:tc>
                <a:extLst>
                  <a:ext uri="{0D108BD9-81ED-4DB2-BD59-A6C34878D82A}">
                    <a16:rowId xmlns:a16="http://schemas.microsoft.com/office/drawing/2014/main" val="3664439346"/>
                  </a:ext>
                </a:extLst>
              </a:tr>
              <a:tr h="1018876">
                <a:tc>
                  <a:txBody>
                    <a:bodyPr/>
                    <a:lstStyle/>
                    <a:p>
                      <a:pPr algn="ctr" fontAlgn="ctr"/>
                      <a:r>
                        <a:rPr lang="en-US" sz="2000" b="0" u="none" strike="noStrike" dirty="0">
                          <a:solidFill>
                            <a:schemeClr val="accent1"/>
                          </a:solidFill>
                          <a:effectLst/>
                        </a:rPr>
                        <a:t>TC_01_06</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Apple Signup</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b"/>
                      <a:r>
                        <a:rPr lang="en-US" sz="2000" b="0" u="none" strike="noStrike">
                          <a:solidFill>
                            <a:schemeClr val="accent1"/>
                          </a:solidFill>
                          <a:effectLst/>
                        </a:rPr>
                        <a:t>1. Click the 'Sign up with Apple' button</a:t>
                      </a:r>
                      <a:br>
                        <a:rPr lang="en-US" sz="2000" b="0" u="none" strike="noStrike">
                          <a:solidFill>
                            <a:schemeClr val="accent1"/>
                          </a:solidFill>
                          <a:effectLst/>
                        </a:rPr>
                      </a:br>
                      <a:r>
                        <a:rPr lang="en-US" sz="2000" b="0" u="none" strike="noStrike">
                          <a:solidFill>
                            <a:schemeClr val="accent1"/>
                          </a:solidFill>
                          <a:effectLst/>
                        </a:rPr>
                        <a:t>2. Wait for Apple OAuth to initiate</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User should be redirected to Apple's authentication flow</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Pass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Feb-22</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dirty="0">
                          <a:solidFill>
                            <a:schemeClr val="accent1"/>
                          </a:solidFill>
                          <a:effectLst/>
                        </a:rPr>
                        <a:t>Sairam</a:t>
                      </a:r>
                      <a:endParaRPr lang="en-US" sz="2000" b="0" i="0" u="none" strike="noStrike" dirty="0">
                        <a:solidFill>
                          <a:schemeClr val="accent1"/>
                        </a:solidFill>
                        <a:effectLst/>
                        <a:latin typeface="Calibri" panose="020F0502020204030204" pitchFamily="34" charset="0"/>
                      </a:endParaRPr>
                    </a:p>
                  </a:txBody>
                  <a:tcPr marL="3880" marR="3880" marT="3880" marB="0" anchor="ctr"/>
                </a:tc>
                <a:extLst>
                  <a:ext uri="{0D108BD9-81ED-4DB2-BD59-A6C34878D82A}">
                    <a16:rowId xmlns:a16="http://schemas.microsoft.com/office/drawing/2014/main" val="3261547076"/>
                  </a:ext>
                </a:extLst>
              </a:tr>
            </a:tbl>
          </a:graphicData>
        </a:graphic>
      </p:graphicFrame>
      <p:pic>
        <p:nvPicPr>
          <p:cNvPr id="5" name="Picture 4">
            <a:extLst>
              <a:ext uri="{FF2B5EF4-FFF2-40B4-BE49-F238E27FC236}">
                <a16:creationId xmlns:a16="http://schemas.microsoft.com/office/drawing/2014/main" id="{490BC1ED-CC9E-D3A6-18A0-3FC912F0755B}"/>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244439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A35D9D7E-8F94-EC61-26E4-1B1F97707616}"/>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D7F4D2CF-464F-F264-D440-736458DE98C3}"/>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3028254D-2D26-92C4-EACE-2A2F16965D67}"/>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78" name="Google Shape;78;p12">
              <a:extLst>
                <a:ext uri="{FF2B5EF4-FFF2-40B4-BE49-F238E27FC236}">
                  <a16:creationId xmlns:a16="http://schemas.microsoft.com/office/drawing/2014/main" id="{806C27AB-25C6-FB84-1885-633554384561}"/>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79" name="Google Shape;79;p12">
            <a:extLst>
              <a:ext uri="{FF2B5EF4-FFF2-40B4-BE49-F238E27FC236}">
                <a16:creationId xmlns:a16="http://schemas.microsoft.com/office/drawing/2014/main" id="{CB498ECD-6DC5-9284-954D-72C3EF70125D}"/>
              </a:ext>
            </a:extLst>
          </p:cNvPr>
          <p:cNvGrpSpPr/>
          <p:nvPr/>
        </p:nvGrpSpPr>
        <p:grpSpPr>
          <a:xfrm>
            <a:off x="770278" y="798032"/>
            <a:ext cx="16771083" cy="8774008"/>
            <a:chOff x="0" y="-241102"/>
            <a:chExt cx="22361444" cy="11698677"/>
          </a:xfrm>
        </p:grpSpPr>
        <p:grpSp>
          <p:nvGrpSpPr>
            <p:cNvPr id="80" name="Google Shape;80;p12">
              <a:extLst>
                <a:ext uri="{FF2B5EF4-FFF2-40B4-BE49-F238E27FC236}">
                  <a16:creationId xmlns:a16="http://schemas.microsoft.com/office/drawing/2014/main" id="{F6D236C3-D835-3138-7B6E-4681D0586DD9}"/>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9E7C3B65-73FA-AE09-F5C4-559B435472FF}"/>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82" name="Google Shape;82;p12">
                <a:extLst>
                  <a:ext uri="{FF2B5EF4-FFF2-40B4-BE49-F238E27FC236}">
                    <a16:creationId xmlns:a16="http://schemas.microsoft.com/office/drawing/2014/main" id="{C05003A4-128F-BD26-FE02-B604716859A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ADD1606C-CD9A-A026-75B4-35EF2B04A4E2}"/>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CC9386C0-D20C-12DF-153C-6C8A4115E280}"/>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85" name="Google Shape;85;p12">
                <a:extLst>
                  <a:ext uri="{FF2B5EF4-FFF2-40B4-BE49-F238E27FC236}">
                    <a16:creationId xmlns:a16="http://schemas.microsoft.com/office/drawing/2014/main" id="{75FB0179-ABAE-D8FD-59EE-08EA95873AB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2" name="Google Shape;92;p12">
            <a:extLst>
              <a:ext uri="{FF2B5EF4-FFF2-40B4-BE49-F238E27FC236}">
                <a16:creationId xmlns:a16="http://schemas.microsoft.com/office/drawing/2014/main" id="{31255FB7-DF1A-0D47-C1AB-9192C07CF5DC}"/>
              </a:ext>
            </a:extLst>
          </p:cNvPr>
          <p:cNvSpPr txBox="1"/>
          <p:nvPr/>
        </p:nvSpPr>
        <p:spPr>
          <a:xfrm>
            <a:off x="2157437" y="1822097"/>
            <a:ext cx="13930312" cy="121879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endParaRPr sz="6600" b="1" dirty="0">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id="{B0C919C0-90DF-E182-F4E4-AAC39FCAD2CB}"/>
              </a:ext>
            </a:extLst>
          </p:cNvPr>
          <p:cNvSpPr txBox="1"/>
          <p:nvPr/>
        </p:nvSpPr>
        <p:spPr>
          <a:xfrm>
            <a:off x="1771650" y="2257426"/>
            <a:ext cx="13158788" cy="1015663"/>
          </a:xfrm>
          <a:prstGeom prst="rect">
            <a:avLst/>
          </a:prstGeom>
          <a:noFill/>
        </p:spPr>
        <p:txBody>
          <a:bodyPr wrap="square">
            <a:spAutoFit/>
          </a:bodyPr>
          <a:lstStyle/>
          <a:p>
            <a:r>
              <a:rPr lang="en-US" sz="6000" b="1" dirty="0">
                <a:solidFill>
                  <a:schemeClr val="bg1"/>
                </a:solidFill>
                <a:latin typeface="Microsoft YaHei" panose="020B0503020204020204" pitchFamily="34" charset="-122"/>
                <a:ea typeface="Microsoft YaHei" panose="020B0503020204020204" pitchFamily="34" charset="-122"/>
              </a:rPr>
              <a:t>                 FULL STACK</a:t>
            </a:r>
            <a:r>
              <a:rPr lang="en-US" sz="3600" b="1" dirty="0">
                <a:solidFill>
                  <a:schemeClr val="bg1"/>
                </a:solidFill>
                <a:latin typeface="Microsoft YaHei" panose="020B0503020204020204" pitchFamily="34" charset="-122"/>
                <a:ea typeface="Microsoft YaHei" panose="020B0503020204020204" pitchFamily="34" charset="-122"/>
              </a:rPr>
              <a:t> </a:t>
            </a:r>
            <a:r>
              <a:rPr lang="en-US" sz="5400" b="1" dirty="0">
                <a:solidFill>
                  <a:schemeClr val="bg1"/>
                </a:solidFill>
                <a:latin typeface="Microsoft YaHei" panose="020B0503020204020204" pitchFamily="34" charset="-122"/>
                <a:ea typeface="Microsoft YaHei" panose="020B0503020204020204" pitchFamily="34" charset="-122"/>
              </a:rPr>
              <a:t>TEAM</a:t>
            </a:r>
            <a:endParaRPr lang="en-IN" sz="5400" b="1" dirty="0">
              <a:solidFill>
                <a:schemeClr val="bg1"/>
              </a:solidFill>
              <a:latin typeface="Microsoft YaHei" panose="020B0503020204020204" pitchFamily="34" charset="-122"/>
              <a:ea typeface="Microsoft YaHei" panose="020B0503020204020204" pitchFamily="34" charset="-122"/>
            </a:endParaRPr>
          </a:p>
        </p:txBody>
      </p:sp>
      <p:pic>
        <p:nvPicPr>
          <p:cNvPr id="2" name="Picture 1">
            <a:extLst>
              <a:ext uri="{FF2B5EF4-FFF2-40B4-BE49-F238E27FC236}">
                <a16:creationId xmlns:a16="http://schemas.microsoft.com/office/drawing/2014/main" id="{6D1556A0-020F-3CE1-19A0-DCA2A51A1CB6}"/>
              </a:ext>
            </a:extLst>
          </p:cNvPr>
          <p:cNvPicPr>
            <a:picLocks noChangeAspect="1"/>
          </p:cNvPicPr>
          <p:nvPr/>
        </p:nvPicPr>
        <p:blipFill>
          <a:blip r:embed="rId4"/>
          <a:stretch>
            <a:fillRect/>
          </a:stretch>
        </p:blipFill>
        <p:spPr>
          <a:xfrm>
            <a:off x="1578506" y="3502436"/>
            <a:ext cx="3429585" cy="5406291"/>
          </a:xfrm>
          <a:prstGeom prst="rect">
            <a:avLst/>
          </a:prstGeom>
        </p:spPr>
      </p:pic>
      <p:pic>
        <p:nvPicPr>
          <p:cNvPr id="11" name="Picture 10">
            <a:extLst>
              <a:ext uri="{FF2B5EF4-FFF2-40B4-BE49-F238E27FC236}">
                <a16:creationId xmlns:a16="http://schemas.microsoft.com/office/drawing/2014/main" id="{4BBC2C9F-C3C3-3723-00C6-8025607F0B37}"/>
              </a:ext>
            </a:extLst>
          </p:cNvPr>
          <p:cNvPicPr>
            <a:picLocks noChangeAspect="1"/>
          </p:cNvPicPr>
          <p:nvPr/>
        </p:nvPicPr>
        <p:blipFill>
          <a:blip r:embed="rId5"/>
          <a:stretch>
            <a:fillRect/>
          </a:stretch>
        </p:blipFill>
        <p:spPr>
          <a:xfrm>
            <a:off x="16774885" y="-57149"/>
            <a:ext cx="1704141" cy="1918169"/>
          </a:xfrm>
          <a:prstGeom prst="rect">
            <a:avLst/>
          </a:prstGeom>
        </p:spPr>
      </p:pic>
      <p:pic>
        <p:nvPicPr>
          <p:cNvPr id="15" name="Picture 14">
            <a:extLst>
              <a:ext uri="{FF2B5EF4-FFF2-40B4-BE49-F238E27FC236}">
                <a16:creationId xmlns:a16="http://schemas.microsoft.com/office/drawing/2014/main" id="{F32291F7-C385-0355-A212-903195380CE8}"/>
              </a:ext>
            </a:extLst>
          </p:cNvPr>
          <p:cNvPicPr>
            <a:picLocks noChangeAspect="1"/>
          </p:cNvPicPr>
          <p:nvPr/>
        </p:nvPicPr>
        <p:blipFill>
          <a:blip r:embed="rId6"/>
          <a:stretch>
            <a:fillRect/>
          </a:stretch>
        </p:blipFill>
        <p:spPr>
          <a:xfrm>
            <a:off x="3449812" y="917156"/>
            <a:ext cx="2568690" cy="3193661"/>
          </a:xfrm>
          <a:prstGeom prst="rect">
            <a:avLst/>
          </a:prstGeom>
        </p:spPr>
      </p:pic>
      <p:pic>
        <p:nvPicPr>
          <p:cNvPr id="17" name="Picture 16">
            <a:extLst>
              <a:ext uri="{FF2B5EF4-FFF2-40B4-BE49-F238E27FC236}">
                <a16:creationId xmlns:a16="http://schemas.microsoft.com/office/drawing/2014/main" id="{D7808E86-72C8-2AB4-82DF-9DD687302EE9}"/>
              </a:ext>
            </a:extLst>
          </p:cNvPr>
          <p:cNvPicPr>
            <a:picLocks noChangeAspect="1"/>
          </p:cNvPicPr>
          <p:nvPr/>
        </p:nvPicPr>
        <p:blipFill>
          <a:blip r:embed="rId7"/>
          <a:stretch>
            <a:fillRect/>
          </a:stretch>
        </p:blipFill>
        <p:spPr>
          <a:xfrm>
            <a:off x="13113841" y="3453915"/>
            <a:ext cx="3429584" cy="5417749"/>
          </a:xfrm>
          <a:prstGeom prst="rect">
            <a:avLst/>
          </a:prstGeom>
        </p:spPr>
      </p:pic>
      <p:pic>
        <p:nvPicPr>
          <p:cNvPr id="20" name="Picture 19">
            <a:extLst>
              <a:ext uri="{FF2B5EF4-FFF2-40B4-BE49-F238E27FC236}">
                <a16:creationId xmlns:a16="http://schemas.microsoft.com/office/drawing/2014/main" id="{26AB60CB-CC1F-D8C9-6A3D-2FF53DD91049}"/>
              </a:ext>
            </a:extLst>
          </p:cNvPr>
          <p:cNvPicPr>
            <a:picLocks noChangeAspect="1"/>
          </p:cNvPicPr>
          <p:nvPr/>
        </p:nvPicPr>
        <p:blipFill>
          <a:blip r:embed="rId8"/>
          <a:stretch>
            <a:fillRect/>
          </a:stretch>
        </p:blipFill>
        <p:spPr>
          <a:xfrm>
            <a:off x="5239593" y="3532259"/>
            <a:ext cx="3561223" cy="5376468"/>
          </a:xfrm>
          <a:prstGeom prst="rect">
            <a:avLst/>
          </a:prstGeom>
        </p:spPr>
      </p:pic>
      <p:pic>
        <p:nvPicPr>
          <p:cNvPr id="23" name="Picture 22">
            <a:extLst>
              <a:ext uri="{FF2B5EF4-FFF2-40B4-BE49-F238E27FC236}">
                <a16:creationId xmlns:a16="http://schemas.microsoft.com/office/drawing/2014/main" id="{0418CCDE-D715-368E-C6E4-D1FB117D85AE}"/>
              </a:ext>
            </a:extLst>
          </p:cNvPr>
          <p:cNvPicPr>
            <a:picLocks noChangeAspect="1"/>
          </p:cNvPicPr>
          <p:nvPr/>
        </p:nvPicPr>
        <p:blipFill>
          <a:blip r:embed="rId9"/>
          <a:stretch>
            <a:fillRect/>
          </a:stretch>
        </p:blipFill>
        <p:spPr>
          <a:xfrm>
            <a:off x="8946879" y="3538350"/>
            <a:ext cx="3759128" cy="5333314"/>
          </a:xfrm>
          <a:prstGeom prst="rect">
            <a:avLst/>
          </a:prstGeom>
        </p:spPr>
      </p:pic>
    </p:spTree>
    <p:extLst>
      <p:ext uri="{BB962C8B-B14F-4D97-AF65-F5344CB8AC3E}">
        <p14:creationId xmlns:p14="http://schemas.microsoft.com/office/powerpoint/2010/main" val="2776914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CF3A32-31DB-2F2B-A13F-ADF4E0E27761}"/>
              </a:ext>
            </a:extLst>
          </p:cNvPr>
          <p:cNvSpPr>
            <a:spLocks noGrp="1"/>
          </p:cNvSpPr>
          <p:nvPr>
            <p:ph type="ctrTitle"/>
          </p:nvPr>
        </p:nvSpPr>
        <p:spPr>
          <a:xfrm>
            <a:off x="-79723" y="992917"/>
            <a:ext cx="15189093" cy="563740"/>
          </a:xfrm>
        </p:spPr>
        <p:txBody>
          <a:bodyPr>
            <a:noAutofit/>
          </a:bodyPr>
          <a:lstStyle/>
          <a:p>
            <a:r>
              <a:rPr lang="en-US" sz="2400" u="none" strike="noStrike" dirty="0">
                <a:effectLst/>
              </a:rPr>
              <a:t>US_18: As a doctor, I want to register and submit my credentials for verification.</a:t>
            </a:r>
            <a:br>
              <a:rPr lang="en-US" sz="2400" b="0" i="0" u="none" strike="noStrike" dirty="0">
                <a:solidFill>
                  <a:srgbClr val="000000"/>
                </a:solidFill>
                <a:effectLst/>
                <a:latin typeface="Aptos" panose="020B0004020202020204" pitchFamily="34" charset="0"/>
              </a:rPr>
            </a:br>
            <a:endParaRPr lang="en-US" sz="2400" dirty="0"/>
          </a:p>
        </p:txBody>
      </p:sp>
      <p:graphicFrame>
        <p:nvGraphicFramePr>
          <p:cNvPr id="4" name="Table 3">
            <a:extLst>
              <a:ext uri="{FF2B5EF4-FFF2-40B4-BE49-F238E27FC236}">
                <a16:creationId xmlns:a16="http://schemas.microsoft.com/office/drawing/2014/main" id="{C497DB9D-16C8-12FF-8CAD-E119923495D5}"/>
              </a:ext>
            </a:extLst>
          </p:cNvPr>
          <p:cNvGraphicFramePr>
            <a:graphicFrameLocks noGrp="1"/>
          </p:cNvGraphicFramePr>
          <p:nvPr>
            <p:extLst>
              <p:ext uri="{D42A27DB-BD31-4B8C-83A1-F6EECF244321}">
                <p14:modId xmlns:p14="http://schemas.microsoft.com/office/powerpoint/2010/main" val="3019479172"/>
              </p:ext>
            </p:extLst>
          </p:nvPr>
        </p:nvGraphicFramePr>
        <p:xfrm>
          <a:off x="188739" y="1926770"/>
          <a:ext cx="17910521" cy="7476774"/>
        </p:xfrm>
        <a:graphic>
          <a:graphicData uri="http://schemas.openxmlformats.org/drawingml/2006/table">
            <a:tbl>
              <a:tblPr>
                <a:tableStyleId>{284E427A-3D55-4303-BF80-6455036E1DE7}</a:tableStyleId>
              </a:tblPr>
              <a:tblGrid>
                <a:gridCol w="1476872">
                  <a:extLst>
                    <a:ext uri="{9D8B030D-6E8A-4147-A177-3AD203B41FA5}">
                      <a16:colId xmlns:a16="http://schemas.microsoft.com/office/drawing/2014/main" val="3598314845"/>
                    </a:ext>
                  </a:extLst>
                </a:gridCol>
                <a:gridCol w="2263436">
                  <a:extLst>
                    <a:ext uri="{9D8B030D-6E8A-4147-A177-3AD203B41FA5}">
                      <a16:colId xmlns:a16="http://schemas.microsoft.com/office/drawing/2014/main" val="1924924713"/>
                    </a:ext>
                  </a:extLst>
                </a:gridCol>
                <a:gridCol w="4140311">
                  <a:extLst>
                    <a:ext uri="{9D8B030D-6E8A-4147-A177-3AD203B41FA5}">
                      <a16:colId xmlns:a16="http://schemas.microsoft.com/office/drawing/2014/main" val="2600316373"/>
                    </a:ext>
                  </a:extLst>
                </a:gridCol>
                <a:gridCol w="5122828">
                  <a:extLst>
                    <a:ext uri="{9D8B030D-6E8A-4147-A177-3AD203B41FA5}">
                      <a16:colId xmlns:a16="http://schemas.microsoft.com/office/drawing/2014/main" val="542057602"/>
                    </a:ext>
                  </a:extLst>
                </a:gridCol>
                <a:gridCol w="2068422">
                  <a:extLst>
                    <a:ext uri="{9D8B030D-6E8A-4147-A177-3AD203B41FA5}">
                      <a16:colId xmlns:a16="http://schemas.microsoft.com/office/drawing/2014/main" val="3738835545"/>
                    </a:ext>
                  </a:extLst>
                </a:gridCol>
                <a:gridCol w="1511127">
                  <a:extLst>
                    <a:ext uri="{9D8B030D-6E8A-4147-A177-3AD203B41FA5}">
                      <a16:colId xmlns:a16="http://schemas.microsoft.com/office/drawing/2014/main" val="3162648515"/>
                    </a:ext>
                  </a:extLst>
                </a:gridCol>
                <a:gridCol w="1327525">
                  <a:extLst>
                    <a:ext uri="{9D8B030D-6E8A-4147-A177-3AD203B41FA5}">
                      <a16:colId xmlns:a16="http://schemas.microsoft.com/office/drawing/2014/main" val="3863239321"/>
                    </a:ext>
                  </a:extLst>
                </a:gridCol>
              </a:tblGrid>
              <a:tr h="733837">
                <a:tc>
                  <a:txBody>
                    <a:bodyPr/>
                    <a:lstStyle/>
                    <a:p>
                      <a:pPr algn="ctr" fontAlgn="ctr"/>
                      <a:r>
                        <a:rPr lang="en-US" sz="2400" b="1" u="none" strike="noStrike">
                          <a:solidFill>
                            <a:srgbClr val="000000"/>
                          </a:solidFill>
                          <a:effectLst/>
                        </a:rPr>
                        <a:t>TC</a:t>
                      </a:r>
                      <a:endParaRPr lang="en-US" sz="2400" b="1" i="0" u="none" strike="noStrike">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a:solidFill>
                            <a:srgbClr val="000000"/>
                          </a:solidFill>
                          <a:effectLst/>
                        </a:rPr>
                        <a:t>Test Case</a:t>
                      </a:r>
                      <a:endParaRPr lang="en-US" sz="2400" b="1" i="0" u="none" strike="noStrike">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Steps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a:solidFill>
                            <a:srgbClr val="000000"/>
                          </a:solidFill>
                          <a:effectLst/>
                        </a:rPr>
                        <a:t>Expected Result</a:t>
                      </a:r>
                      <a:endParaRPr lang="en-US" sz="2400" b="1" i="0" u="none" strike="noStrike">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a:solidFill>
                            <a:srgbClr val="000000"/>
                          </a:solidFill>
                          <a:effectLst/>
                        </a:rPr>
                        <a:t>Execution Status</a:t>
                      </a:r>
                      <a:endParaRPr lang="en-US" sz="2400" b="1" i="0" u="none" strike="noStrike">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a:solidFill>
                            <a:srgbClr val="000000"/>
                          </a:solidFill>
                          <a:effectLst/>
                        </a:rPr>
                        <a:t>Execution date</a:t>
                      </a:r>
                      <a:endParaRPr lang="en-US" sz="2400" b="1" i="0" u="none" strike="noStrike">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a:solidFill>
                            <a:srgbClr val="000000"/>
                          </a:solidFill>
                          <a:effectLst/>
                        </a:rPr>
                        <a:t>Tester</a:t>
                      </a:r>
                      <a:endParaRPr lang="en-US" sz="2400" b="1" i="0" u="none" strike="noStrike">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2568553062"/>
                  </a:ext>
                </a:extLst>
              </a:tr>
              <a:tr h="2455100">
                <a:tc>
                  <a:txBody>
                    <a:bodyPr/>
                    <a:lstStyle/>
                    <a:p>
                      <a:pPr algn="l" fontAlgn="ctr"/>
                      <a:r>
                        <a:rPr lang="en-US" sz="2400" b="0" u="none" strike="noStrike" dirty="0">
                          <a:solidFill>
                            <a:srgbClr val="000000"/>
                          </a:solidFill>
                          <a:effectLst/>
                        </a:rPr>
                        <a:t>TC_18_01</a:t>
                      </a:r>
                      <a:endParaRPr lang="en-US" sz="2400" b="0" i="0" u="none" strike="noStrike" dirty="0">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dirty="0">
                          <a:solidFill>
                            <a:srgbClr val="000000"/>
                          </a:solidFill>
                          <a:effectLst/>
                        </a:rPr>
                        <a:t>Signup and Complete Onboarding</a:t>
                      </a:r>
                      <a:endParaRPr lang="en-US" sz="2400" b="0" i="0" u="none" strike="noStrike" dirty="0">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1. Navigate to the signup page and signup with new user</a:t>
                      </a:r>
                      <a:br>
                        <a:rPr lang="en-US" sz="2400" b="0" u="none" strike="noStrike">
                          <a:solidFill>
                            <a:srgbClr val="000000"/>
                          </a:solidFill>
                          <a:effectLst/>
                        </a:rPr>
                      </a:br>
                      <a:r>
                        <a:rPr lang="en-US" sz="2400" b="0" u="none" strike="noStrike">
                          <a:solidFill>
                            <a:srgbClr val="000000"/>
                          </a:solidFill>
                          <a:effectLst/>
                        </a:rPr>
                        <a:t>2. Click the signup button</a:t>
                      </a:r>
                      <a:br>
                        <a:rPr lang="en-US" sz="2400" b="0" u="none" strike="noStrike">
                          <a:solidFill>
                            <a:srgbClr val="000000"/>
                          </a:solidFill>
                          <a:effectLst/>
                        </a:rPr>
                      </a:br>
                      <a:r>
                        <a:rPr lang="en-US" sz="2400" b="0" u="none" strike="noStrike">
                          <a:solidFill>
                            <a:srgbClr val="000000"/>
                          </a:solidFill>
                          <a:effectLst/>
                        </a:rPr>
                        <a:t>3. fill in onboarding details and Submit the onboarding form</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dirty="0">
                          <a:solidFill>
                            <a:srgbClr val="000000"/>
                          </a:solidFill>
                          <a:effectLst/>
                        </a:rPr>
                        <a:t>User should be successfully signed up and redirected to the dashboard with a welcome message</a:t>
                      </a:r>
                      <a:endParaRPr lang="en-US" sz="2400" b="0" i="0" u="none" strike="noStrike" dirty="0">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Pass</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r" fontAlgn="ctr"/>
                      <a:r>
                        <a:rPr lang="en-US" sz="2400" b="0" u="none" strike="noStrike">
                          <a:solidFill>
                            <a:srgbClr val="000000"/>
                          </a:solidFill>
                          <a:effectLst/>
                        </a:rPr>
                        <a:t>Mar-03</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Sujit</a:t>
                      </a:r>
                      <a:endParaRPr lang="en-US" sz="2400" b="0" i="0" u="none" strike="noStrike">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434967195"/>
                  </a:ext>
                </a:extLst>
              </a:tr>
              <a:tr h="1829908">
                <a:tc>
                  <a:txBody>
                    <a:bodyPr/>
                    <a:lstStyle/>
                    <a:p>
                      <a:pPr algn="l" fontAlgn="ctr"/>
                      <a:r>
                        <a:rPr lang="en-US" sz="2400" b="0" u="none" strike="noStrike" dirty="0">
                          <a:solidFill>
                            <a:srgbClr val="000000"/>
                          </a:solidFill>
                          <a:effectLst/>
                        </a:rPr>
                        <a:t>TC_18_02</a:t>
                      </a:r>
                      <a:endParaRPr lang="en-US" sz="2400" b="0" i="0" u="none" strike="noStrike" dirty="0">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Redirect Unauthenticated Users</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1. Open a new browser session</a:t>
                      </a:r>
                      <a:br>
                        <a:rPr lang="en-US" sz="2400" b="0" u="none" strike="noStrike">
                          <a:solidFill>
                            <a:srgbClr val="000000"/>
                          </a:solidFill>
                          <a:effectLst/>
                        </a:rPr>
                      </a:br>
                      <a:r>
                        <a:rPr lang="en-US" sz="2400" b="0" u="none" strike="noStrike">
                          <a:solidFill>
                            <a:srgbClr val="000000"/>
                          </a:solidFill>
                          <a:effectLst/>
                        </a:rPr>
                        <a:t>2. Directly visit the /onBoarding URL without logging in</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User should be automatically redirected to the login page, preventing unauthorized access</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Pass</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r" fontAlgn="ctr"/>
                      <a:r>
                        <a:rPr lang="en-US" sz="2400" b="0" u="none" strike="noStrike">
                          <a:solidFill>
                            <a:srgbClr val="000000"/>
                          </a:solidFill>
                          <a:effectLst/>
                        </a:rPr>
                        <a:t>Mar-03</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Sujit</a:t>
                      </a:r>
                      <a:endParaRPr lang="en-US" sz="2400" b="0" i="0" u="none" strike="noStrike">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1507990883"/>
                  </a:ext>
                </a:extLst>
              </a:tr>
              <a:tr h="2455100">
                <a:tc>
                  <a:txBody>
                    <a:bodyPr/>
                    <a:lstStyle/>
                    <a:p>
                      <a:pPr algn="l" fontAlgn="ctr"/>
                      <a:r>
                        <a:rPr lang="en-US" sz="2400" b="0" u="none" strike="noStrike" dirty="0">
                          <a:solidFill>
                            <a:srgbClr val="000000"/>
                          </a:solidFill>
                          <a:effectLst/>
                        </a:rPr>
                        <a:t>TC_18_03</a:t>
                      </a:r>
                      <a:endParaRPr lang="en-US" sz="2400" b="0" i="0" u="none" strike="noStrike" dirty="0">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Login and Go to Dashboard</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1. Navigate to the login page</a:t>
                      </a:r>
                      <a:br>
                        <a:rPr lang="en-US" sz="2400" b="0" u="none" strike="noStrike">
                          <a:solidFill>
                            <a:srgbClr val="000000"/>
                          </a:solidFill>
                          <a:effectLst/>
                        </a:rPr>
                      </a:br>
                      <a:r>
                        <a:rPr lang="en-US" sz="2400" b="0" u="none" strike="noStrike">
                          <a:solidFill>
                            <a:srgbClr val="000000"/>
                          </a:solidFill>
                          <a:effectLst/>
                        </a:rPr>
                        <a:t>2. Enter valid credentials of an already onboarded user</a:t>
                      </a:r>
                      <a:br>
                        <a:rPr lang="en-US" sz="2400" b="0" u="none" strike="noStrike">
                          <a:solidFill>
                            <a:srgbClr val="000000"/>
                          </a:solidFill>
                          <a:effectLst/>
                        </a:rPr>
                      </a:br>
                      <a:r>
                        <a:rPr lang="en-US" sz="2400" b="0" u="none" strike="noStrike">
                          <a:solidFill>
                            <a:srgbClr val="000000"/>
                          </a:solidFill>
                          <a:effectLst/>
                        </a:rPr>
                        <a:t>3. Click the login button</a:t>
                      </a:r>
                      <a:br>
                        <a:rPr lang="en-US" sz="2400" b="0" u="none" strike="noStrike">
                          <a:solidFill>
                            <a:srgbClr val="000000"/>
                          </a:solidFill>
                          <a:effectLst/>
                        </a:rPr>
                      </a:br>
                      <a:r>
                        <a:rPr lang="en-US" sz="2400" b="0" u="none" strike="noStrike">
                          <a:solidFill>
                            <a:srgbClr val="000000"/>
                          </a:solidFill>
                          <a:effectLst/>
                        </a:rPr>
                        <a:t>4. Verify successful login and redirection to the dashboard</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User should be redirected to the dashboard and see a welcome message</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Pass</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r" fontAlgn="ctr"/>
                      <a:r>
                        <a:rPr lang="en-US" sz="2400" b="0" u="none" strike="noStrike">
                          <a:solidFill>
                            <a:srgbClr val="000000"/>
                          </a:solidFill>
                          <a:effectLst/>
                        </a:rPr>
                        <a:t>Mar-03</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dirty="0">
                          <a:solidFill>
                            <a:srgbClr val="000000"/>
                          </a:solidFill>
                          <a:effectLst/>
                        </a:rPr>
                        <a:t>Sujit</a:t>
                      </a:r>
                      <a:endParaRPr lang="en-US" sz="2400" b="0" i="0" u="none" strike="noStrike" dirty="0">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794804276"/>
                  </a:ext>
                </a:extLst>
              </a:tr>
            </a:tbl>
          </a:graphicData>
        </a:graphic>
      </p:graphicFrame>
      <p:pic>
        <p:nvPicPr>
          <p:cNvPr id="5" name="Picture 4">
            <a:extLst>
              <a:ext uri="{FF2B5EF4-FFF2-40B4-BE49-F238E27FC236}">
                <a16:creationId xmlns:a16="http://schemas.microsoft.com/office/drawing/2014/main" id="{5F73706F-9DB3-C097-997C-2532C29783FA}"/>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1726002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4224A-811B-7A8D-0DBE-3755F2024271}"/>
              </a:ext>
            </a:extLst>
          </p:cNvPr>
          <p:cNvSpPr>
            <a:spLocks noGrp="1"/>
          </p:cNvSpPr>
          <p:nvPr>
            <p:ph type="ctrTitle"/>
          </p:nvPr>
        </p:nvSpPr>
        <p:spPr>
          <a:xfrm>
            <a:off x="337458" y="328889"/>
            <a:ext cx="16796656" cy="1470000"/>
          </a:xfrm>
        </p:spPr>
        <p:txBody>
          <a:bodyPr>
            <a:normAutofit/>
          </a:bodyPr>
          <a:lstStyle/>
          <a:p>
            <a:r>
              <a:rPr lang="en-US" sz="2400" u="none" strike="noStrike" dirty="0">
                <a:solidFill>
                  <a:schemeClr val="bg1"/>
                </a:solidFill>
                <a:effectLst/>
              </a:rPr>
              <a:t>US_03: As a patient, I want to create and update my profile with personal details and insurance information.</a:t>
            </a:r>
            <a:br>
              <a:rPr lang="en-US" sz="2400" b="0" i="0" u="none" strike="noStrike" dirty="0">
                <a:solidFill>
                  <a:schemeClr val="bg1"/>
                </a:solidFill>
                <a:effectLst/>
                <a:latin typeface="Aptos" panose="020B0004020202020204" pitchFamily="34" charset="0"/>
              </a:rPr>
            </a:br>
            <a:endParaRPr lang="en-US" sz="2400" dirty="0"/>
          </a:p>
        </p:txBody>
      </p:sp>
      <p:graphicFrame>
        <p:nvGraphicFramePr>
          <p:cNvPr id="4" name="Table 3">
            <a:extLst>
              <a:ext uri="{FF2B5EF4-FFF2-40B4-BE49-F238E27FC236}">
                <a16:creationId xmlns:a16="http://schemas.microsoft.com/office/drawing/2014/main" id="{335BA6C5-D8E5-CF03-06F5-745D15A5E4BB}"/>
              </a:ext>
            </a:extLst>
          </p:cNvPr>
          <p:cNvGraphicFramePr>
            <a:graphicFrameLocks noGrp="1"/>
          </p:cNvGraphicFramePr>
          <p:nvPr>
            <p:extLst>
              <p:ext uri="{D42A27DB-BD31-4B8C-83A1-F6EECF244321}">
                <p14:modId xmlns:p14="http://schemas.microsoft.com/office/powerpoint/2010/main" val="954929682"/>
              </p:ext>
            </p:extLst>
          </p:nvPr>
        </p:nvGraphicFramePr>
        <p:xfrm>
          <a:off x="223157" y="1613698"/>
          <a:ext cx="17841686" cy="8237593"/>
        </p:xfrm>
        <a:graphic>
          <a:graphicData uri="http://schemas.openxmlformats.org/drawingml/2006/table">
            <a:tbl>
              <a:tblPr>
                <a:tableStyleId>{284E427A-3D55-4303-BF80-6455036E1DE7}</a:tableStyleId>
              </a:tblPr>
              <a:tblGrid>
                <a:gridCol w="1210725">
                  <a:extLst>
                    <a:ext uri="{9D8B030D-6E8A-4147-A177-3AD203B41FA5}">
                      <a16:colId xmlns:a16="http://schemas.microsoft.com/office/drawing/2014/main" val="3796367403"/>
                    </a:ext>
                  </a:extLst>
                </a:gridCol>
                <a:gridCol w="2076761">
                  <a:extLst>
                    <a:ext uri="{9D8B030D-6E8A-4147-A177-3AD203B41FA5}">
                      <a16:colId xmlns:a16="http://schemas.microsoft.com/office/drawing/2014/main" val="2239274158"/>
                    </a:ext>
                  </a:extLst>
                </a:gridCol>
                <a:gridCol w="5366657">
                  <a:extLst>
                    <a:ext uri="{9D8B030D-6E8A-4147-A177-3AD203B41FA5}">
                      <a16:colId xmlns:a16="http://schemas.microsoft.com/office/drawing/2014/main" val="1438480091"/>
                    </a:ext>
                  </a:extLst>
                </a:gridCol>
                <a:gridCol w="5072743">
                  <a:extLst>
                    <a:ext uri="{9D8B030D-6E8A-4147-A177-3AD203B41FA5}">
                      <a16:colId xmlns:a16="http://schemas.microsoft.com/office/drawing/2014/main" val="661448928"/>
                    </a:ext>
                  </a:extLst>
                </a:gridCol>
                <a:gridCol w="1567543">
                  <a:extLst>
                    <a:ext uri="{9D8B030D-6E8A-4147-A177-3AD203B41FA5}">
                      <a16:colId xmlns:a16="http://schemas.microsoft.com/office/drawing/2014/main" val="2691107371"/>
                    </a:ext>
                  </a:extLst>
                </a:gridCol>
                <a:gridCol w="1436914">
                  <a:extLst>
                    <a:ext uri="{9D8B030D-6E8A-4147-A177-3AD203B41FA5}">
                      <a16:colId xmlns:a16="http://schemas.microsoft.com/office/drawing/2014/main" val="3825392570"/>
                    </a:ext>
                  </a:extLst>
                </a:gridCol>
                <a:gridCol w="1110343">
                  <a:extLst>
                    <a:ext uri="{9D8B030D-6E8A-4147-A177-3AD203B41FA5}">
                      <a16:colId xmlns:a16="http://schemas.microsoft.com/office/drawing/2014/main" val="2720552870"/>
                    </a:ext>
                  </a:extLst>
                </a:gridCol>
              </a:tblGrid>
              <a:tr h="914141">
                <a:tc>
                  <a:txBody>
                    <a:bodyPr/>
                    <a:lstStyle/>
                    <a:p>
                      <a:pPr algn="ctr" fontAlgn="t"/>
                      <a:r>
                        <a:rPr lang="en-US" sz="2000" b="1" u="none" strike="noStrike">
                          <a:solidFill>
                            <a:srgbClr val="000000"/>
                          </a:solidFill>
                          <a:effectLst/>
                        </a:rPr>
                        <a:t>TC</a:t>
                      </a:r>
                      <a:endParaRPr lang="en-US" sz="2000" b="1"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t"/>
                      <a:r>
                        <a:rPr lang="en-US" sz="2000" b="1" u="none" strike="noStrike">
                          <a:solidFill>
                            <a:srgbClr val="000000"/>
                          </a:solidFill>
                          <a:effectLst/>
                        </a:rPr>
                        <a:t>Test Case</a:t>
                      </a:r>
                      <a:endParaRPr lang="en-US" sz="2000" b="1"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t"/>
                      <a:r>
                        <a:rPr lang="en-US" sz="2000" b="1" u="none" strike="noStrike" dirty="0">
                          <a:solidFill>
                            <a:srgbClr val="000000"/>
                          </a:solidFill>
                          <a:effectLst/>
                        </a:rPr>
                        <a:t>Steps</a:t>
                      </a:r>
                      <a:endParaRPr lang="en-US" sz="2000" b="1" i="0" u="none" strike="noStrike" dirty="0">
                        <a:solidFill>
                          <a:srgbClr val="000000"/>
                        </a:solidFill>
                        <a:effectLst/>
                        <a:latin typeface="Calibri" panose="020F0502020204030204" pitchFamily="34" charset="0"/>
                      </a:endParaRPr>
                    </a:p>
                  </a:txBody>
                  <a:tcPr marL="2157" marR="2157" marT="2157" marB="0" anchor="ctr"/>
                </a:tc>
                <a:tc>
                  <a:txBody>
                    <a:bodyPr/>
                    <a:lstStyle/>
                    <a:p>
                      <a:pPr algn="ctr" fontAlgn="t"/>
                      <a:r>
                        <a:rPr lang="en-US" sz="2000" b="1" u="none" strike="noStrike" dirty="0">
                          <a:solidFill>
                            <a:srgbClr val="000000"/>
                          </a:solidFill>
                          <a:effectLst/>
                        </a:rPr>
                        <a:t>Expected Result</a:t>
                      </a:r>
                      <a:endParaRPr lang="en-US" sz="2000" b="1" i="0" u="none" strike="noStrike" dirty="0">
                        <a:solidFill>
                          <a:srgbClr val="000000"/>
                        </a:solidFill>
                        <a:effectLst/>
                        <a:latin typeface="Calibri" panose="020F0502020204030204" pitchFamily="34" charset="0"/>
                      </a:endParaRPr>
                    </a:p>
                  </a:txBody>
                  <a:tcPr marL="2157" marR="2157" marT="2157" marB="0" anchor="ctr"/>
                </a:tc>
                <a:tc>
                  <a:txBody>
                    <a:bodyPr/>
                    <a:lstStyle/>
                    <a:p>
                      <a:pPr algn="ctr" fontAlgn="t"/>
                      <a:r>
                        <a:rPr lang="en-US" sz="2000" b="1" u="none" strike="noStrike" dirty="0">
                          <a:solidFill>
                            <a:srgbClr val="000000"/>
                          </a:solidFill>
                          <a:effectLst/>
                        </a:rPr>
                        <a:t>Execution Status</a:t>
                      </a:r>
                      <a:endParaRPr lang="en-US" sz="2000" b="1" i="0" u="none" strike="noStrike" dirty="0">
                        <a:solidFill>
                          <a:srgbClr val="000000"/>
                        </a:solidFill>
                        <a:effectLst/>
                        <a:latin typeface="Calibri" panose="020F0502020204030204" pitchFamily="34" charset="0"/>
                      </a:endParaRPr>
                    </a:p>
                  </a:txBody>
                  <a:tcPr marL="2157" marR="2157" marT="2157" marB="0" anchor="ctr"/>
                </a:tc>
                <a:tc>
                  <a:txBody>
                    <a:bodyPr/>
                    <a:lstStyle/>
                    <a:p>
                      <a:pPr algn="ctr" fontAlgn="t"/>
                      <a:r>
                        <a:rPr lang="en-US" sz="2000" b="1" u="none" strike="noStrike">
                          <a:solidFill>
                            <a:srgbClr val="000000"/>
                          </a:solidFill>
                          <a:effectLst/>
                        </a:rPr>
                        <a:t>Execution date</a:t>
                      </a:r>
                      <a:endParaRPr lang="en-US" sz="2000" b="1"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t"/>
                      <a:r>
                        <a:rPr lang="en-US" sz="2000" b="1" u="none" strike="noStrike">
                          <a:solidFill>
                            <a:srgbClr val="000000"/>
                          </a:solidFill>
                          <a:effectLst/>
                        </a:rPr>
                        <a:t>Tester</a:t>
                      </a:r>
                      <a:endParaRPr lang="en-US" sz="2000" b="1" i="0" u="none" strike="noStrike">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3442326057"/>
                  </a:ext>
                </a:extLst>
              </a:tr>
              <a:tr h="1826131">
                <a:tc>
                  <a:txBody>
                    <a:bodyPr/>
                    <a:lstStyle/>
                    <a:p>
                      <a:pPr algn="ctr" fontAlgn="b"/>
                      <a:r>
                        <a:rPr lang="en-US" sz="2000" b="0" u="none" strike="noStrike">
                          <a:solidFill>
                            <a:srgbClr val="000000"/>
                          </a:solidFill>
                          <a:effectLst/>
                        </a:rPr>
                        <a:t>TC_03_01</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Signup and Complete Onboarding</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1. Navigate to the signup page and signup with a new user</a:t>
                      </a:r>
                      <a:br>
                        <a:rPr lang="en-US" sz="2000" b="0" u="none" strike="noStrike">
                          <a:solidFill>
                            <a:srgbClr val="000000"/>
                          </a:solidFill>
                          <a:effectLst/>
                        </a:rPr>
                      </a:br>
                      <a:r>
                        <a:rPr lang="en-US" sz="2000" b="0" u="none" strike="noStrike">
                          <a:solidFill>
                            <a:srgbClr val="000000"/>
                          </a:solidFill>
                          <a:effectLst/>
                        </a:rPr>
                        <a:t>2. Click the signup button</a:t>
                      </a:r>
                      <a:br>
                        <a:rPr lang="en-US" sz="2000" b="0" u="none" strike="noStrike">
                          <a:solidFill>
                            <a:srgbClr val="000000"/>
                          </a:solidFill>
                          <a:effectLst/>
                        </a:rPr>
                      </a:br>
                      <a:r>
                        <a:rPr lang="en-US" sz="2000" b="0" u="none" strike="noStrike">
                          <a:solidFill>
                            <a:srgbClr val="000000"/>
                          </a:solidFill>
                          <a:effectLst/>
                        </a:rPr>
                        <a:t>3. Fill in onboarding details and submit the onboarding form</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User should be successfully signed up and redirected to the dashboard with a welcome message</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168328054"/>
                  </a:ext>
                </a:extLst>
              </a:tr>
              <a:tr h="1218138">
                <a:tc>
                  <a:txBody>
                    <a:bodyPr/>
                    <a:lstStyle/>
                    <a:p>
                      <a:pPr algn="ctr" fontAlgn="b"/>
                      <a:r>
                        <a:rPr lang="en-US" sz="2000" b="0" u="none" strike="noStrike">
                          <a:solidFill>
                            <a:srgbClr val="000000"/>
                          </a:solidFill>
                          <a:effectLst/>
                        </a:rPr>
                        <a:t>TC_03_02</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Redirect Unauthenticated Users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rgbClr val="000000"/>
                          </a:solidFill>
                          <a:effectLst/>
                        </a:rPr>
                        <a:t>1. Open a new browser session</a:t>
                      </a:r>
                      <a:br>
                        <a:rPr lang="en-US" sz="2000" b="0" u="none" strike="noStrike" dirty="0">
                          <a:solidFill>
                            <a:srgbClr val="000000"/>
                          </a:solidFill>
                          <a:effectLst/>
                        </a:rPr>
                      </a:br>
                      <a:r>
                        <a:rPr lang="en-US" sz="2000" b="0" u="none" strike="noStrike" dirty="0">
                          <a:solidFill>
                            <a:srgbClr val="000000"/>
                          </a:solidFill>
                          <a:effectLst/>
                        </a:rPr>
                        <a:t>2. Directly visit the /</a:t>
                      </a:r>
                      <a:r>
                        <a:rPr lang="en-US" sz="2000" b="0" u="none" strike="noStrike" dirty="0" err="1">
                          <a:solidFill>
                            <a:srgbClr val="000000"/>
                          </a:solidFill>
                          <a:effectLst/>
                        </a:rPr>
                        <a:t>onBoarding</a:t>
                      </a:r>
                      <a:r>
                        <a:rPr lang="en-US" sz="2000" b="0" u="none" strike="noStrike" dirty="0">
                          <a:solidFill>
                            <a:srgbClr val="000000"/>
                          </a:solidFill>
                          <a:effectLst/>
                        </a:rPr>
                        <a:t> URL without logging in</a:t>
                      </a:r>
                      <a:endParaRPr lang="en-US" sz="2000" b="0" i="0" u="none" strike="noStrike" dirty="0">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User should be automatically redirected to the login page, preventing unauthorized access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137295844"/>
                  </a:ext>
                </a:extLst>
              </a:tr>
              <a:tr h="1901498">
                <a:tc>
                  <a:txBody>
                    <a:bodyPr/>
                    <a:lstStyle/>
                    <a:p>
                      <a:pPr algn="ctr" fontAlgn="b"/>
                      <a:r>
                        <a:rPr lang="en-US" sz="2000" b="0" u="none" strike="noStrike">
                          <a:solidFill>
                            <a:srgbClr val="000000"/>
                          </a:solidFill>
                          <a:effectLst/>
                        </a:rPr>
                        <a:t>TC_03_03</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Login and Go to Dashboard</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rgbClr val="000000"/>
                          </a:solidFill>
                          <a:effectLst/>
                        </a:rPr>
                        <a:t>1. Navigate to the login page</a:t>
                      </a:r>
                      <a:br>
                        <a:rPr lang="en-US" sz="2000" b="0" u="none" strike="noStrike" dirty="0">
                          <a:solidFill>
                            <a:srgbClr val="000000"/>
                          </a:solidFill>
                          <a:effectLst/>
                        </a:rPr>
                      </a:br>
                      <a:r>
                        <a:rPr lang="en-US" sz="2000" b="0" u="none" strike="noStrike" dirty="0">
                          <a:solidFill>
                            <a:srgbClr val="000000"/>
                          </a:solidFill>
                          <a:effectLst/>
                        </a:rPr>
                        <a:t>2. Enter valid credentials of an already onboarded user</a:t>
                      </a:r>
                      <a:br>
                        <a:rPr lang="en-US" sz="2000" b="0" u="none" strike="noStrike" dirty="0">
                          <a:solidFill>
                            <a:srgbClr val="000000"/>
                          </a:solidFill>
                          <a:effectLst/>
                        </a:rPr>
                      </a:br>
                      <a:r>
                        <a:rPr lang="en-US" sz="2000" b="0" u="none" strike="noStrike" dirty="0">
                          <a:solidFill>
                            <a:srgbClr val="000000"/>
                          </a:solidFill>
                          <a:effectLst/>
                        </a:rPr>
                        <a:t>3. Click the login button</a:t>
                      </a:r>
                      <a:br>
                        <a:rPr lang="en-US" sz="2000" b="0" u="none" strike="noStrike" dirty="0">
                          <a:solidFill>
                            <a:srgbClr val="000000"/>
                          </a:solidFill>
                          <a:effectLst/>
                        </a:rPr>
                      </a:br>
                      <a:r>
                        <a:rPr lang="en-US" sz="2000" b="0" u="none" strike="noStrike" dirty="0">
                          <a:solidFill>
                            <a:srgbClr val="000000"/>
                          </a:solidFill>
                          <a:effectLst/>
                        </a:rPr>
                        <a:t>4. Verify successful login and redirection to the dashboard</a:t>
                      </a:r>
                      <a:endParaRPr lang="en-US" sz="2000" b="0" i="0" u="none" strike="noStrike" dirty="0">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User should be redirected to the dashboard and see a welcome message</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852345646"/>
                  </a:ext>
                </a:extLst>
              </a:tr>
              <a:tr h="2377685">
                <a:tc>
                  <a:txBody>
                    <a:bodyPr/>
                    <a:lstStyle/>
                    <a:p>
                      <a:pPr algn="ctr" fontAlgn="b"/>
                      <a:r>
                        <a:rPr lang="en-US" sz="2000" b="0" u="none" strike="noStrike">
                          <a:solidFill>
                            <a:srgbClr val="000000"/>
                          </a:solidFill>
                          <a:effectLst/>
                        </a:rPr>
                        <a:t>TC_03_04</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Setup and Unlock OneCard</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1. Enter a 4-digit PIN</a:t>
                      </a:r>
                      <a:br>
                        <a:rPr lang="en-US" sz="2000" b="0" u="none" strike="noStrike">
                          <a:solidFill>
                            <a:srgbClr val="000000"/>
                          </a:solidFill>
                          <a:effectLst/>
                        </a:rPr>
                      </a:br>
                      <a:r>
                        <a:rPr lang="en-US" sz="2000" b="0" u="none" strike="noStrike">
                          <a:solidFill>
                            <a:srgbClr val="000000"/>
                          </a:solidFill>
                          <a:effectLst/>
                        </a:rPr>
                        <a:t>2. Click set PIN button</a:t>
                      </a:r>
                      <a:br>
                        <a:rPr lang="en-US" sz="2000" b="0" u="none" strike="noStrike">
                          <a:solidFill>
                            <a:srgbClr val="000000"/>
                          </a:solidFill>
                          <a:effectLst/>
                        </a:rPr>
                      </a:br>
                      <a:r>
                        <a:rPr lang="en-US" sz="2000" b="0" u="none" strike="noStrike">
                          <a:solidFill>
                            <a:srgbClr val="000000"/>
                          </a:solidFill>
                          <a:effectLst/>
                        </a:rPr>
                        <a:t>3. Verify PIN is stored in localStorage</a:t>
                      </a:r>
                      <a:br>
                        <a:rPr lang="en-US" sz="2000" b="0" u="none" strike="noStrike">
                          <a:solidFill>
                            <a:srgbClr val="000000"/>
                          </a:solidFill>
                          <a:effectLst/>
                        </a:rPr>
                      </a:br>
                      <a:r>
                        <a:rPr lang="en-US" sz="2000" b="0" u="none" strike="noStrike">
                          <a:solidFill>
                            <a:srgbClr val="000000"/>
                          </a:solidFill>
                          <a:effectLst/>
                        </a:rPr>
                        <a:t>4. Enter PIN and unlock OneCard</a:t>
                      </a:r>
                      <a:br>
                        <a:rPr lang="en-US" sz="2000" b="0" u="none" strike="noStrike">
                          <a:solidFill>
                            <a:srgbClr val="000000"/>
                          </a:solidFill>
                          <a:effectLst/>
                        </a:rPr>
                      </a:br>
                      <a:r>
                        <a:rPr lang="en-US" sz="2000" b="0" u="none" strike="noStrike">
                          <a:solidFill>
                            <a:srgbClr val="000000"/>
                          </a:solidFill>
                          <a:effectLst/>
                        </a:rPr>
                        <a:t>5. Verify access to Patient Profile</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User should successfully set up and unlock OneCard using the correct PIN</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1694364409"/>
                  </a:ext>
                </a:extLst>
              </a:tr>
            </a:tbl>
          </a:graphicData>
        </a:graphic>
      </p:graphicFrame>
      <p:pic>
        <p:nvPicPr>
          <p:cNvPr id="5" name="Picture 4">
            <a:extLst>
              <a:ext uri="{FF2B5EF4-FFF2-40B4-BE49-F238E27FC236}">
                <a16:creationId xmlns:a16="http://schemas.microsoft.com/office/drawing/2014/main" id="{3E36DBEE-9577-41D8-FAA4-1AE15C1F6D6D}"/>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386474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13FDED9-E87E-CC6A-F764-D9358E8D4309}"/>
              </a:ext>
            </a:extLst>
          </p:cNvPr>
          <p:cNvGraphicFramePr>
            <a:graphicFrameLocks noGrp="1"/>
          </p:cNvGraphicFramePr>
          <p:nvPr>
            <p:extLst>
              <p:ext uri="{D42A27DB-BD31-4B8C-83A1-F6EECF244321}">
                <p14:modId xmlns:p14="http://schemas.microsoft.com/office/powerpoint/2010/main" val="3402026207"/>
              </p:ext>
            </p:extLst>
          </p:nvPr>
        </p:nvGraphicFramePr>
        <p:xfrm>
          <a:off x="206828" y="1632858"/>
          <a:ext cx="17874343" cy="7206341"/>
        </p:xfrm>
        <a:graphic>
          <a:graphicData uri="http://schemas.openxmlformats.org/drawingml/2006/table">
            <a:tbl>
              <a:tblPr>
                <a:tableStyleId>{284E427A-3D55-4303-BF80-6455036E1DE7}</a:tableStyleId>
              </a:tblPr>
              <a:tblGrid>
                <a:gridCol w="1513114">
                  <a:extLst>
                    <a:ext uri="{9D8B030D-6E8A-4147-A177-3AD203B41FA5}">
                      <a16:colId xmlns:a16="http://schemas.microsoft.com/office/drawing/2014/main" val="3967080941"/>
                    </a:ext>
                  </a:extLst>
                </a:gridCol>
                <a:gridCol w="1915886">
                  <a:extLst>
                    <a:ext uri="{9D8B030D-6E8A-4147-A177-3AD203B41FA5}">
                      <a16:colId xmlns:a16="http://schemas.microsoft.com/office/drawing/2014/main" val="220394717"/>
                    </a:ext>
                  </a:extLst>
                </a:gridCol>
                <a:gridCol w="6030686">
                  <a:extLst>
                    <a:ext uri="{9D8B030D-6E8A-4147-A177-3AD203B41FA5}">
                      <a16:colId xmlns:a16="http://schemas.microsoft.com/office/drawing/2014/main" val="2407249892"/>
                    </a:ext>
                  </a:extLst>
                </a:gridCol>
                <a:gridCol w="4212771">
                  <a:extLst>
                    <a:ext uri="{9D8B030D-6E8A-4147-A177-3AD203B41FA5}">
                      <a16:colId xmlns:a16="http://schemas.microsoft.com/office/drawing/2014/main" val="640371625"/>
                    </a:ext>
                  </a:extLst>
                </a:gridCol>
                <a:gridCol w="1371600">
                  <a:extLst>
                    <a:ext uri="{9D8B030D-6E8A-4147-A177-3AD203B41FA5}">
                      <a16:colId xmlns:a16="http://schemas.microsoft.com/office/drawing/2014/main" val="1765115402"/>
                    </a:ext>
                  </a:extLst>
                </a:gridCol>
                <a:gridCol w="1306286">
                  <a:extLst>
                    <a:ext uri="{9D8B030D-6E8A-4147-A177-3AD203B41FA5}">
                      <a16:colId xmlns:a16="http://schemas.microsoft.com/office/drawing/2014/main" val="3963387007"/>
                    </a:ext>
                  </a:extLst>
                </a:gridCol>
                <a:gridCol w="1524000">
                  <a:extLst>
                    <a:ext uri="{9D8B030D-6E8A-4147-A177-3AD203B41FA5}">
                      <a16:colId xmlns:a16="http://schemas.microsoft.com/office/drawing/2014/main" val="1754629975"/>
                    </a:ext>
                  </a:extLst>
                </a:gridCol>
              </a:tblGrid>
              <a:tr h="1965571">
                <a:tc>
                  <a:txBody>
                    <a:bodyPr/>
                    <a:lstStyle/>
                    <a:p>
                      <a:pPr algn="ctr" fontAlgn="b"/>
                      <a:r>
                        <a:rPr lang="en-US" sz="2000" b="0" u="none" strike="noStrike">
                          <a:solidFill>
                            <a:srgbClr val="000000"/>
                          </a:solidFill>
                          <a:effectLst/>
                        </a:rPr>
                        <a:t>TC_03_05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Submit Initial Assessment</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rgbClr val="000000"/>
                          </a:solidFill>
                          <a:effectLst/>
                        </a:rPr>
                        <a:t>1. Navigate to Initial Assessment</a:t>
                      </a:r>
                      <a:br>
                        <a:rPr lang="en-US" sz="2000" b="0" u="none" strike="noStrike" dirty="0">
                          <a:solidFill>
                            <a:srgbClr val="000000"/>
                          </a:solidFill>
                          <a:effectLst/>
                        </a:rPr>
                      </a:br>
                      <a:r>
                        <a:rPr lang="en-US" sz="2000" b="0" u="none" strike="noStrike" dirty="0">
                          <a:solidFill>
                            <a:srgbClr val="000000"/>
                          </a:solidFill>
                          <a:effectLst/>
                        </a:rPr>
                        <a:t>2. Enter details and comments</a:t>
                      </a:r>
                      <a:br>
                        <a:rPr lang="en-US" sz="2000" b="0" u="none" strike="noStrike" dirty="0">
                          <a:solidFill>
                            <a:srgbClr val="000000"/>
                          </a:solidFill>
                          <a:effectLst/>
                        </a:rPr>
                      </a:br>
                      <a:r>
                        <a:rPr lang="en-US" sz="2000" b="0" u="none" strike="noStrike" dirty="0">
                          <a:solidFill>
                            <a:srgbClr val="000000"/>
                          </a:solidFill>
                          <a:effectLst/>
                        </a:rPr>
                        <a:t>3. Submit the form</a:t>
                      </a:r>
                      <a:endParaRPr lang="en-US" sz="2000" b="0" i="0" u="none" strike="noStrike" dirty="0">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Assessment should be submitted successfully, and confirmation should be visible</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1157547870"/>
                  </a:ext>
                </a:extLst>
              </a:tr>
              <a:tr h="1965571">
                <a:tc>
                  <a:txBody>
                    <a:bodyPr/>
                    <a:lstStyle/>
                    <a:p>
                      <a:pPr algn="ctr" fontAlgn="b"/>
                      <a:r>
                        <a:rPr lang="en-US" sz="2000" b="0" u="none" strike="noStrike">
                          <a:solidFill>
                            <a:srgbClr val="000000"/>
                          </a:solidFill>
                          <a:effectLst/>
                        </a:rPr>
                        <a:t>TC_03_06</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Edit and Save Insurance Details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rgbClr val="000000"/>
                          </a:solidFill>
                          <a:effectLst/>
                        </a:rPr>
                        <a:t>1. Click the edit icon in insurance details</a:t>
                      </a:r>
                      <a:br>
                        <a:rPr lang="en-US" sz="2000" b="0" u="none" strike="noStrike" dirty="0">
                          <a:solidFill>
                            <a:srgbClr val="000000"/>
                          </a:solidFill>
                          <a:effectLst/>
                        </a:rPr>
                      </a:br>
                      <a:r>
                        <a:rPr lang="en-US" sz="2000" b="0" u="none" strike="noStrike" dirty="0">
                          <a:solidFill>
                            <a:srgbClr val="000000"/>
                          </a:solidFill>
                          <a:effectLst/>
                        </a:rPr>
                        <a:t>2. Modify insurance provider, start date, end date, and holder name</a:t>
                      </a:r>
                      <a:br>
                        <a:rPr lang="en-US" sz="2000" b="0" u="none" strike="noStrike" dirty="0">
                          <a:solidFill>
                            <a:srgbClr val="000000"/>
                          </a:solidFill>
                          <a:effectLst/>
                        </a:rPr>
                      </a:br>
                      <a:r>
                        <a:rPr lang="en-US" sz="2000" b="0" u="none" strike="noStrike" dirty="0">
                          <a:solidFill>
                            <a:srgbClr val="000000"/>
                          </a:solidFill>
                          <a:effectLst/>
                        </a:rPr>
                        <a:t>3. Click save and verify details are updated</a:t>
                      </a:r>
                      <a:endParaRPr lang="en-US" sz="2000" b="0" i="0" u="none" strike="noStrike" dirty="0">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Insurance details should be updated successfully and displayed correctly</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1078082262"/>
                  </a:ext>
                </a:extLst>
              </a:tr>
              <a:tr h="1309628">
                <a:tc>
                  <a:txBody>
                    <a:bodyPr/>
                    <a:lstStyle/>
                    <a:p>
                      <a:pPr algn="ctr" fontAlgn="b"/>
                      <a:r>
                        <a:rPr lang="en-US" sz="2000" b="0" u="none" strike="noStrike">
                          <a:solidFill>
                            <a:srgbClr val="000000"/>
                          </a:solidFill>
                          <a:effectLst/>
                        </a:rPr>
                        <a:t>TC_03_07</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Fetch and Display Health News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1. Check for 'Health Tip of the Moment'</a:t>
                      </a:r>
                      <a:br>
                        <a:rPr lang="en-US" sz="2000" b="0" u="none" strike="noStrike">
                          <a:solidFill>
                            <a:srgbClr val="000000"/>
                          </a:solidFill>
                          <a:effectLst/>
                        </a:rPr>
                      </a:br>
                      <a:r>
                        <a:rPr lang="en-US" sz="2000" b="0" u="none" strike="noStrike">
                          <a:solidFill>
                            <a:srgbClr val="000000"/>
                          </a:solidFill>
                          <a:effectLst/>
                        </a:rPr>
                        <a:t>2. Ensure news cards are displayed</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Health tips and news cards should be visible</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873493200"/>
                  </a:ext>
                </a:extLst>
              </a:tr>
              <a:tr h="1965571">
                <a:tc>
                  <a:txBody>
                    <a:bodyPr/>
                    <a:lstStyle/>
                    <a:p>
                      <a:pPr algn="ctr" fontAlgn="b"/>
                      <a:r>
                        <a:rPr lang="en-US" sz="2000" b="0" u="none" strike="noStrike">
                          <a:solidFill>
                            <a:srgbClr val="000000"/>
                          </a:solidFill>
                          <a:effectLst/>
                        </a:rPr>
                        <a:t>TC_03_08</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Navigate and Logout</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1. Click the sidebar menu</a:t>
                      </a:r>
                      <a:br>
                        <a:rPr lang="en-US" sz="2000" b="0" u="none" strike="noStrike">
                          <a:solidFill>
                            <a:srgbClr val="000000"/>
                          </a:solidFill>
                          <a:effectLst/>
                        </a:rPr>
                      </a:br>
                      <a:r>
                        <a:rPr lang="en-US" sz="2000" b="0" u="none" strike="noStrike">
                          <a:solidFill>
                            <a:srgbClr val="000000"/>
                          </a:solidFill>
                          <a:effectLst/>
                        </a:rPr>
                        <a:t>2. Select logout</a:t>
                      </a:r>
                      <a:br>
                        <a:rPr lang="en-US" sz="2000" b="0" u="none" strike="noStrike">
                          <a:solidFill>
                            <a:srgbClr val="000000"/>
                          </a:solidFill>
                          <a:effectLst/>
                        </a:rPr>
                      </a:br>
                      <a:r>
                        <a:rPr lang="en-US" sz="2000" b="0" u="none" strike="noStrike">
                          <a:solidFill>
                            <a:srgbClr val="000000"/>
                          </a:solidFill>
                          <a:effectLst/>
                        </a:rPr>
                        <a:t>3. Verify redirection to login page</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User should be logged out and redirected to the login page</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900816639"/>
                  </a:ext>
                </a:extLst>
              </a:tr>
            </a:tbl>
          </a:graphicData>
        </a:graphic>
      </p:graphicFrame>
      <p:pic>
        <p:nvPicPr>
          <p:cNvPr id="5" name="Picture 4">
            <a:extLst>
              <a:ext uri="{FF2B5EF4-FFF2-40B4-BE49-F238E27FC236}">
                <a16:creationId xmlns:a16="http://schemas.microsoft.com/office/drawing/2014/main" id="{5832BECA-8919-A8AC-87FA-A50025301F9B}"/>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3609596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CE5670-AA8D-B104-707C-CD11B7F5111F}"/>
              </a:ext>
            </a:extLst>
          </p:cNvPr>
          <p:cNvSpPr>
            <a:spLocks noGrp="1"/>
          </p:cNvSpPr>
          <p:nvPr>
            <p:ph type="ctrTitle"/>
          </p:nvPr>
        </p:nvSpPr>
        <p:spPr>
          <a:xfrm>
            <a:off x="191986" y="230047"/>
            <a:ext cx="12298718" cy="803225"/>
          </a:xfrm>
        </p:spPr>
        <p:txBody>
          <a:bodyPr>
            <a:normAutofit fontScale="90000"/>
          </a:bodyPr>
          <a:lstStyle/>
          <a:p>
            <a:r>
              <a:rPr lang="en-US" dirty="0"/>
              <a:t>SPRINT 1 STORIES COMPLETED AND NOT:</a:t>
            </a:r>
          </a:p>
        </p:txBody>
      </p:sp>
      <p:graphicFrame>
        <p:nvGraphicFramePr>
          <p:cNvPr id="4" name="Table 3">
            <a:extLst>
              <a:ext uri="{FF2B5EF4-FFF2-40B4-BE49-F238E27FC236}">
                <a16:creationId xmlns:a16="http://schemas.microsoft.com/office/drawing/2014/main" id="{5051AA0B-7139-155F-7298-2FA5E176A028}"/>
              </a:ext>
            </a:extLst>
          </p:cNvPr>
          <p:cNvGraphicFramePr>
            <a:graphicFrameLocks noGrp="1"/>
          </p:cNvGraphicFramePr>
          <p:nvPr>
            <p:extLst>
              <p:ext uri="{D42A27DB-BD31-4B8C-83A1-F6EECF244321}">
                <p14:modId xmlns:p14="http://schemas.microsoft.com/office/powerpoint/2010/main" val="2068351503"/>
              </p:ext>
            </p:extLst>
          </p:nvPr>
        </p:nvGraphicFramePr>
        <p:xfrm>
          <a:off x="560832" y="1169501"/>
          <a:ext cx="16931640" cy="9028765"/>
        </p:xfrm>
        <a:graphic>
          <a:graphicData uri="http://schemas.openxmlformats.org/drawingml/2006/table">
            <a:tbl>
              <a:tblPr firstRow="1" bandRow="1">
                <a:tableStyleId>{F5AB1C69-6EDB-4FF4-983F-18BD219EF322}</a:tableStyleId>
              </a:tblPr>
              <a:tblGrid>
                <a:gridCol w="1798320">
                  <a:extLst>
                    <a:ext uri="{9D8B030D-6E8A-4147-A177-3AD203B41FA5}">
                      <a16:colId xmlns:a16="http://schemas.microsoft.com/office/drawing/2014/main" val="3075329161"/>
                    </a:ext>
                  </a:extLst>
                </a:gridCol>
                <a:gridCol w="8787384">
                  <a:extLst>
                    <a:ext uri="{9D8B030D-6E8A-4147-A177-3AD203B41FA5}">
                      <a16:colId xmlns:a16="http://schemas.microsoft.com/office/drawing/2014/main" val="684353899"/>
                    </a:ext>
                  </a:extLst>
                </a:gridCol>
                <a:gridCol w="2624328">
                  <a:extLst>
                    <a:ext uri="{9D8B030D-6E8A-4147-A177-3AD203B41FA5}">
                      <a16:colId xmlns:a16="http://schemas.microsoft.com/office/drawing/2014/main" val="3888630773"/>
                    </a:ext>
                  </a:extLst>
                </a:gridCol>
                <a:gridCol w="1554480">
                  <a:extLst>
                    <a:ext uri="{9D8B030D-6E8A-4147-A177-3AD203B41FA5}">
                      <a16:colId xmlns:a16="http://schemas.microsoft.com/office/drawing/2014/main" val="1700479792"/>
                    </a:ext>
                  </a:extLst>
                </a:gridCol>
                <a:gridCol w="2167128">
                  <a:extLst>
                    <a:ext uri="{9D8B030D-6E8A-4147-A177-3AD203B41FA5}">
                      <a16:colId xmlns:a16="http://schemas.microsoft.com/office/drawing/2014/main" val="3655311955"/>
                    </a:ext>
                  </a:extLst>
                </a:gridCol>
              </a:tblGrid>
              <a:tr h="693335">
                <a:tc>
                  <a:txBody>
                    <a:bodyPr/>
                    <a:lstStyle/>
                    <a:p>
                      <a:pPr algn="ctr"/>
                      <a:r>
                        <a:rPr lang="en-US" sz="2000" dirty="0"/>
                        <a:t>US_ID</a:t>
                      </a:r>
                    </a:p>
                  </a:txBody>
                  <a:tcPr anchor="ctr"/>
                </a:tc>
                <a:tc>
                  <a:txBody>
                    <a:bodyPr/>
                    <a:lstStyle/>
                    <a:p>
                      <a:pPr algn="ctr"/>
                      <a:r>
                        <a:rPr lang="en-US" sz="2000" dirty="0"/>
                        <a:t>User Story</a:t>
                      </a:r>
                    </a:p>
                  </a:txBody>
                  <a:tcPr anchor="ctr"/>
                </a:tc>
                <a:tc>
                  <a:txBody>
                    <a:bodyPr/>
                    <a:lstStyle/>
                    <a:p>
                      <a:pPr algn="ctr"/>
                      <a:r>
                        <a:rPr lang="en-US" sz="2000" dirty="0"/>
                        <a:t>Completed Date</a:t>
                      </a:r>
                    </a:p>
                  </a:txBody>
                  <a:tcPr anchor="ctr"/>
                </a:tc>
                <a:tc>
                  <a:txBody>
                    <a:bodyPr/>
                    <a:lstStyle/>
                    <a:p>
                      <a:pPr algn="ctr"/>
                      <a:r>
                        <a:rPr lang="en-US" sz="2000" dirty="0"/>
                        <a:t>Story Points</a:t>
                      </a:r>
                    </a:p>
                  </a:txBody>
                  <a:tcPr anchor="ctr"/>
                </a:tc>
                <a:tc>
                  <a:txBody>
                    <a:bodyPr/>
                    <a:lstStyle/>
                    <a:p>
                      <a:pPr algn="ctr"/>
                      <a:r>
                        <a:rPr lang="en-US" sz="2000" dirty="0"/>
                        <a:t>Completed</a:t>
                      </a:r>
                    </a:p>
                  </a:txBody>
                  <a:tcPr anchor="ctr"/>
                </a:tc>
                <a:extLst>
                  <a:ext uri="{0D108BD9-81ED-4DB2-BD59-A6C34878D82A}">
                    <a16:rowId xmlns:a16="http://schemas.microsoft.com/office/drawing/2014/main" val="1646859682"/>
                  </a:ext>
                </a:extLst>
              </a:tr>
              <a:tr h="693335">
                <a:tc>
                  <a:txBody>
                    <a:bodyPr/>
                    <a:lstStyle/>
                    <a:p>
                      <a:pPr algn="ctr"/>
                      <a:r>
                        <a:rPr lang="en-US" sz="2000" dirty="0"/>
                        <a:t>US_01</a:t>
                      </a:r>
                    </a:p>
                  </a:txBody>
                  <a:tcPr anchor="ctr">
                    <a:solidFill>
                      <a:srgbClr val="FFFF00"/>
                    </a:solidFill>
                  </a:tcPr>
                </a:tc>
                <a:tc>
                  <a:txBody>
                    <a:bodyPr/>
                    <a:lstStyle/>
                    <a:p>
                      <a:pPr algn="ctr"/>
                      <a:r>
                        <a:rPr lang="en-US" sz="2000" dirty="0"/>
                        <a:t>As a patient, I want to sign up using email, phone, or social media so that I can access the application.</a:t>
                      </a:r>
                    </a:p>
                  </a:txBody>
                  <a:tcPr anchor="ctr">
                    <a:solidFill>
                      <a:srgbClr val="FFFF00"/>
                    </a:solidFill>
                  </a:tcPr>
                </a:tc>
                <a:tc>
                  <a:txBody>
                    <a:bodyPr/>
                    <a:lstStyle/>
                    <a:p>
                      <a:pPr algn="ctr"/>
                      <a:endParaRPr lang="en-US" sz="2000" dirty="0"/>
                    </a:p>
                  </a:txBody>
                  <a:tcPr anchor="ctr">
                    <a:solidFill>
                      <a:srgbClr val="FFFF00"/>
                    </a:solidFill>
                  </a:tcPr>
                </a:tc>
                <a:tc>
                  <a:txBody>
                    <a:bodyPr/>
                    <a:lstStyle/>
                    <a:p>
                      <a:pPr algn="ctr"/>
                      <a:r>
                        <a:rPr lang="en-US" sz="2000" dirty="0"/>
                        <a:t>3</a:t>
                      </a:r>
                    </a:p>
                  </a:txBody>
                  <a:tcPr anchor="ctr">
                    <a:solidFill>
                      <a:srgbClr val="FFFF00"/>
                    </a:solidFill>
                  </a:tcPr>
                </a:tc>
                <a:tc>
                  <a:txBody>
                    <a:bodyPr/>
                    <a:lstStyle/>
                    <a:p>
                      <a:pPr algn="ctr"/>
                      <a:r>
                        <a:rPr lang="en-US" sz="2000" dirty="0"/>
                        <a:t>3</a:t>
                      </a:r>
                    </a:p>
                  </a:txBody>
                  <a:tcPr anchor="ctr">
                    <a:solidFill>
                      <a:srgbClr val="FFFF00"/>
                    </a:solidFill>
                  </a:tcPr>
                </a:tc>
                <a:extLst>
                  <a:ext uri="{0D108BD9-81ED-4DB2-BD59-A6C34878D82A}">
                    <a16:rowId xmlns:a16="http://schemas.microsoft.com/office/drawing/2014/main" val="2890719344"/>
                  </a:ext>
                </a:extLst>
              </a:tr>
              <a:tr h="693335">
                <a:tc>
                  <a:txBody>
                    <a:bodyPr/>
                    <a:lstStyle/>
                    <a:p>
                      <a:pPr algn="ctr"/>
                      <a:endParaRPr lang="en-US" sz="2000"/>
                    </a:p>
                  </a:txBody>
                  <a:tcPr anchor="ctr"/>
                </a:tc>
                <a:tc>
                  <a:txBody>
                    <a:bodyPr/>
                    <a:lstStyle/>
                    <a:p>
                      <a:pPr algn="l" fontAlgn="ctr"/>
                      <a:r>
                        <a:rPr lang="en-US" sz="2000" b="0" i="0" u="none" strike="noStrike" cap="none" dirty="0" err="1">
                          <a:solidFill>
                            <a:schemeClr val="dk1"/>
                          </a:solidFill>
                          <a:latin typeface="+mn-lt"/>
                          <a:ea typeface="+mn-ea"/>
                          <a:cs typeface="+mn-cs"/>
                          <a:sym typeface="Arial"/>
                        </a:rPr>
                        <a:t>ReactJs</a:t>
                      </a:r>
                      <a:r>
                        <a:rPr lang="en-US" sz="2000" b="0" i="0" u="none" strike="noStrike" cap="none" dirty="0">
                          <a:solidFill>
                            <a:schemeClr val="dk1"/>
                          </a:solidFill>
                          <a:latin typeface="+mn-lt"/>
                          <a:ea typeface="+mn-ea"/>
                          <a:cs typeface="+mn-cs"/>
                          <a:sym typeface="Arial"/>
                        </a:rPr>
                        <a:t> with Vite for frontend</a:t>
                      </a:r>
                    </a:p>
                  </a:txBody>
                  <a:tcPr marL="5443" marR="5443" marT="5443" marB="0" anchor="ctr"/>
                </a:tc>
                <a:tc>
                  <a:txBody>
                    <a:bodyPr/>
                    <a:lstStyle/>
                    <a:p>
                      <a:pPr algn="ctr"/>
                      <a:r>
                        <a:rPr lang="en-US" sz="2000" dirty="0"/>
                        <a:t>Feb 16</a:t>
                      </a:r>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282122607"/>
                  </a:ext>
                </a:extLst>
              </a:tr>
              <a:tr h="693335">
                <a:tc>
                  <a:txBody>
                    <a:bodyPr/>
                    <a:lstStyle/>
                    <a:p>
                      <a:pPr algn="ctr"/>
                      <a:endParaRPr lang="en-US" sz="2000"/>
                    </a:p>
                  </a:txBody>
                  <a:tcPr anchor="ctr"/>
                </a:tc>
                <a:tc>
                  <a:txBody>
                    <a:bodyPr/>
                    <a:lstStyle/>
                    <a:p>
                      <a:pPr algn="l" fontAlgn="ctr"/>
                      <a:r>
                        <a:rPr lang="en-US" sz="2000" b="0" i="0" u="none" strike="noStrike" cap="none" dirty="0">
                          <a:solidFill>
                            <a:schemeClr val="dk1"/>
                          </a:solidFill>
                          <a:latin typeface="+mn-lt"/>
                          <a:ea typeface="+mn-ea"/>
                          <a:cs typeface="+mn-cs"/>
                          <a:sym typeface="Arial"/>
                        </a:rPr>
                        <a:t>User </a:t>
                      </a:r>
                      <a:r>
                        <a:rPr lang="en-US" sz="2000" b="0" i="0" u="none" strike="noStrike" cap="none" dirty="0" err="1">
                          <a:solidFill>
                            <a:schemeClr val="dk1"/>
                          </a:solidFill>
                          <a:latin typeface="+mn-lt"/>
                          <a:ea typeface="+mn-ea"/>
                          <a:cs typeface="+mn-cs"/>
                          <a:sym typeface="Arial"/>
                        </a:rPr>
                        <a:t>OnBoarding</a:t>
                      </a:r>
                      <a:r>
                        <a:rPr lang="en-US" sz="2000" b="0" i="0" u="none" strike="noStrike" cap="none" dirty="0">
                          <a:solidFill>
                            <a:schemeClr val="dk1"/>
                          </a:solidFill>
                          <a:latin typeface="+mn-lt"/>
                          <a:ea typeface="+mn-ea"/>
                          <a:cs typeface="+mn-cs"/>
                          <a:sym typeface="Arial"/>
                        </a:rPr>
                        <a:t> Flow (Register / Login using Firebase)</a:t>
                      </a:r>
                    </a:p>
                  </a:txBody>
                  <a:tcPr marL="5443" marR="5443" marT="5443" marB="0" anchor="ctr"/>
                </a:tc>
                <a:tc>
                  <a:txBody>
                    <a:bodyPr/>
                    <a:lstStyle/>
                    <a:p>
                      <a:pPr algn="ctr"/>
                      <a:r>
                        <a:rPr lang="en-US" sz="2000" dirty="0"/>
                        <a:t>Feb 20</a:t>
                      </a:r>
                    </a:p>
                  </a:txBody>
                  <a:tcPr anchor="ctr"/>
                </a:tc>
                <a:tc>
                  <a:txBody>
                    <a:bodyPr/>
                    <a:lstStyle/>
                    <a:p>
                      <a:pPr algn="ctr"/>
                      <a:endParaRPr lang="en-US" sz="2000"/>
                    </a:p>
                  </a:txBody>
                  <a:tcPr anchor="ctr"/>
                </a:tc>
                <a:tc>
                  <a:txBody>
                    <a:bodyPr/>
                    <a:lstStyle/>
                    <a:p>
                      <a:pPr algn="ctr"/>
                      <a:endParaRPr lang="en-US" sz="2000" dirty="0"/>
                    </a:p>
                  </a:txBody>
                  <a:tcPr anchor="ctr"/>
                </a:tc>
                <a:extLst>
                  <a:ext uri="{0D108BD9-81ED-4DB2-BD59-A6C34878D82A}">
                    <a16:rowId xmlns:a16="http://schemas.microsoft.com/office/drawing/2014/main" val="2721439524"/>
                  </a:ext>
                </a:extLst>
              </a:tr>
              <a:tr h="693335">
                <a:tc>
                  <a:txBody>
                    <a:bodyPr/>
                    <a:lstStyle/>
                    <a:p>
                      <a:pPr algn="ctr"/>
                      <a:endParaRPr lang="en-US" sz="2000"/>
                    </a:p>
                  </a:txBody>
                  <a:tcPr anchor="ctr"/>
                </a:tc>
                <a:tc>
                  <a:txBody>
                    <a:bodyPr/>
                    <a:lstStyle/>
                    <a:p>
                      <a:pPr algn="l" fontAlgn="ctr"/>
                      <a:r>
                        <a:rPr lang="en-US" sz="2000" b="0" i="0" u="none" strike="noStrike" cap="none" dirty="0">
                          <a:solidFill>
                            <a:schemeClr val="dk1"/>
                          </a:solidFill>
                          <a:latin typeface="+mn-lt"/>
                          <a:ea typeface="+mn-ea"/>
                          <a:cs typeface="+mn-cs"/>
                          <a:sym typeface="Arial"/>
                        </a:rPr>
                        <a:t>Creating Documentation for Login and Registration Screens in React and Nodejs</a:t>
                      </a:r>
                    </a:p>
                  </a:txBody>
                  <a:tcPr marL="5443" marR="5443" marT="5443" marB="0" anchor="ctr"/>
                </a:tc>
                <a:tc>
                  <a:txBody>
                    <a:bodyPr/>
                    <a:lstStyle/>
                    <a:p>
                      <a:pPr algn="ctr"/>
                      <a:r>
                        <a:rPr lang="en-US" sz="2000" dirty="0"/>
                        <a:t>Feb 27</a:t>
                      </a:r>
                    </a:p>
                  </a:txBody>
                  <a:tcPr anchor="ctr"/>
                </a:tc>
                <a:tc>
                  <a:txBody>
                    <a:bodyPr/>
                    <a:lstStyle/>
                    <a:p>
                      <a:pPr algn="ctr"/>
                      <a:endParaRPr lang="en-US" sz="2000"/>
                    </a:p>
                  </a:txBody>
                  <a:tcPr anchor="ctr"/>
                </a:tc>
                <a:tc>
                  <a:txBody>
                    <a:bodyPr/>
                    <a:lstStyle/>
                    <a:p>
                      <a:pPr algn="ctr"/>
                      <a:endParaRPr lang="en-US" sz="2000" dirty="0"/>
                    </a:p>
                  </a:txBody>
                  <a:tcPr anchor="ctr"/>
                </a:tc>
                <a:extLst>
                  <a:ext uri="{0D108BD9-81ED-4DB2-BD59-A6C34878D82A}">
                    <a16:rowId xmlns:a16="http://schemas.microsoft.com/office/drawing/2014/main" val="4012334073"/>
                  </a:ext>
                </a:extLst>
              </a:tr>
              <a:tr h="693335">
                <a:tc>
                  <a:txBody>
                    <a:bodyPr/>
                    <a:lstStyle/>
                    <a:p>
                      <a:pPr algn="ctr"/>
                      <a:r>
                        <a:rPr lang="en-US" sz="2000" dirty="0"/>
                        <a:t>US_17</a:t>
                      </a:r>
                    </a:p>
                  </a:txBody>
                  <a:tcPr anchor="ctr">
                    <a:solidFill>
                      <a:srgbClr val="FFFF00"/>
                    </a:solidFill>
                  </a:tcPr>
                </a:tc>
                <a:tc>
                  <a:txBody>
                    <a:bodyPr/>
                    <a:lstStyle/>
                    <a:p>
                      <a:pPr algn="l" fontAlgn="ctr"/>
                      <a:r>
                        <a:rPr lang="en-US" sz="2000" b="0" i="0" u="none" strike="noStrike" cap="none" dirty="0">
                          <a:solidFill>
                            <a:schemeClr val="dk1"/>
                          </a:solidFill>
                          <a:latin typeface="+mn-lt"/>
                          <a:ea typeface="+mn-ea"/>
                          <a:cs typeface="+mn-cs"/>
                          <a:sym typeface="Arial"/>
                        </a:rPr>
                        <a:t>As a patient, I want to link my health insurance to cover consultation charges.</a:t>
                      </a:r>
                    </a:p>
                  </a:txBody>
                  <a:tcPr marL="5443" marR="5443" marT="5443" marB="0" anchor="ctr">
                    <a:solidFill>
                      <a:srgbClr val="FFFF00"/>
                    </a:solidFill>
                  </a:tcPr>
                </a:tc>
                <a:tc>
                  <a:txBody>
                    <a:bodyPr/>
                    <a:lstStyle/>
                    <a:p>
                      <a:pPr algn="ctr"/>
                      <a:endParaRPr lang="en-US" sz="2000" dirty="0"/>
                    </a:p>
                  </a:txBody>
                  <a:tcPr anchor="ctr">
                    <a:solidFill>
                      <a:srgbClr val="FFFF00"/>
                    </a:solidFill>
                  </a:tcPr>
                </a:tc>
                <a:tc>
                  <a:txBody>
                    <a:bodyPr/>
                    <a:lstStyle/>
                    <a:p>
                      <a:pPr algn="ctr"/>
                      <a:r>
                        <a:rPr lang="en-US" sz="2000" dirty="0"/>
                        <a:t>5</a:t>
                      </a:r>
                    </a:p>
                  </a:txBody>
                  <a:tcPr anchor="ctr">
                    <a:solidFill>
                      <a:srgbClr val="FFFF00"/>
                    </a:solidFill>
                  </a:tcPr>
                </a:tc>
                <a:tc>
                  <a:txBody>
                    <a:bodyPr/>
                    <a:lstStyle/>
                    <a:p>
                      <a:pPr algn="ctr"/>
                      <a:r>
                        <a:rPr lang="en-US" sz="2000" dirty="0"/>
                        <a:t>5</a:t>
                      </a:r>
                    </a:p>
                  </a:txBody>
                  <a:tcPr anchor="ctr">
                    <a:solidFill>
                      <a:srgbClr val="FFFF00"/>
                    </a:solidFill>
                  </a:tcPr>
                </a:tc>
                <a:extLst>
                  <a:ext uri="{0D108BD9-81ED-4DB2-BD59-A6C34878D82A}">
                    <a16:rowId xmlns:a16="http://schemas.microsoft.com/office/drawing/2014/main" val="1413021922"/>
                  </a:ext>
                </a:extLst>
              </a:tr>
              <a:tr h="693335">
                <a:tc>
                  <a:txBody>
                    <a:bodyPr/>
                    <a:lstStyle/>
                    <a:p>
                      <a:pPr algn="ctr"/>
                      <a:endParaRPr lang="en-US" sz="2000"/>
                    </a:p>
                  </a:txBody>
                  <a:tcPr anchor="ctr"/>
                </a:tc>
                <a:tc>
                  <a:txBody>
                    <a:bodyPr/>
                    <a:lstStyle/>
                    <a:p>
                      <a:pPr algn="l" fontAlgn="b"/>
                      <a:r>
                        <a:rPr lang="en-US" sz="2000" b="0" i="0" u="none" strike="noStrike" cap="none" dirty="0">
                          <a:solidFill>
                            <a:schemeClr val="dk1"/>
                          </a:solidFill>
                          <a:latin typeface="+mn-lt"/>
                          <a:ea typeface="+mn-ea"/>
                          <a:cs typeface="+mn-cs"/>
                          <a:sym typeface="Arial"/>
                        </a:rPr>
                        <a:t>Test the One Card Flow and landing page flow after login.</a:t>
                      </a:r>
                    </a:p>
                  </a:txBody>
                  <a:tcPr marL="5443" marR="5443" marT="5443" marB="0" anchor="ctr"/>
                </a:tc>
                <a:tc>
                  <a:txBody>
                    <a:bodyPr/>
                    <a:lstStyle/>
                    <a:p>
                      <a:pPr algn="ctr"/>
                      <a:r>
                        <a:rPr lang="en-US" sz="2000" dirty="0"/>
                        <a:t>Mar 7</a:t>
                      </a:r>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2325897767"/>
                  </a:ext>
                </a:extLst>
              </a:tr>
              <a:tr h="693335">
                <a:tc>
                  <a:txBody>
                    <a:bodyPr/>
                    <a:lstStyle/>
                    <a:p>
                      <a:pPr algn="ctr"/>
                      <a:endParaRPr lang="en-US" sz="2000" dirty="0"/>
                    </a:p>
                  </a:txBody>
                  <a:tcPr anchor="ctr"/>
                </a:tc>
                <a:tc>
                  <a:txBody>
                    <a:bodyPr/>
                    <a:lstStyle/>
                    <a:p>
                      <a:pPr algn="l" fontAlgn="b"/>
                      <a:r>
                        <a:rPr lang="en-US" sz="2000" b="0" i="0" u="none" strike="noStrike" cap="none" dirty="0">
                          <a:solidFill>
                            <a:schemeClr val="dk1"/>
                          </a:solidFill>
                          <a:latin typeface="+mn-lt"/>
                          <a:ea typeface="+mn-ea"/>
                          <a:cs typeface="+mn-cs"/>
                          <a:sym typeface="Arial"/>
                        </a:rPr>
                        <a:t>Create specific routes in backend - One card Questionaries </a:t>
                      </a:r>
                    </a:p>
                  </a:txBody>
                  <a:tcPr marL="5443" marR="5443" marT="5443" marB="0" anchor="ctr"/>
                </a:tc>
                <a:tc>
                  <a:txBody>
                    <a:bodyPr/>
                    <a:lstStyle/>
                    <a:p>
                      <a:pPr algn="ctr"/>
                      <a:r>
                        <a:rPr lang="en-US" sz="2000" dirty="0"/>
                        <a:t>Mar 7</a:t>
                      </a:r>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3696292752"/>
                  </a:ext>
                </a:extLst>
              </a:tr>
              <a:tr h="693335">
                <a:tc>
                  <a:txBody>
                    <a:bodyPr/>
                    <a:lstStyle/>
                    <a:p>
                      <a:pPr algn="ctr"/>
                      <a:endParaRPr lang="en-US" sz="2000" dirty="0"/>
                    </a:p>
                  </a:txBody>
                  <a:tcPr anchor="ctr"/>
                </a:tc>
                <a:tc>
                  <a:txBody>
                    <a:bodyPr/>
                    <a:lstStyle/>
                    <a:p>
                      <a:pPr algn="l" fontAlgn="b"/>
                      <a:r>
                        <a:rPr lang="en-US" sz="2000" b="0" i="0" u="none" strike="noStrike" cap="none" dirty="0">
                          <a:solidFill>
                            <a:schemeClr val="dk1"/>
                          </a:solidFill>
                          <a:latin typeface="+mn-lt"/>
                          <a:ea typeface="+mn-ea"/>
                          <a:cs typeface="+mn-cs"/>
                          <a:sym typeface="Arial"/>
                        </a:rPr>
                        <a:t>Document the Landing and One Card Pages and routes</a:t>
                      </a:r>
                    </a:p>
                  </a:txBody>
                  <a:tcPr marL="5443" marR="5443" marT="5443" marB="0" anchor="ctr"/>
                </a:tc>
                <a:tc>
                  <a:txBody>
                    <a:bodyPr/>
                    <a:lstStyle/>
                    <a:p>
                      <a:pPr algn="ctr"/>
                      <a:r>
                        <a:rPr lang="en-US" sz="2000" dirty="0"/>
                        <a:t>Mar 7</a:t>
                      </a:r>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2268362490"/>
                  </a:ext>
                </a:extLst>
              </a:tr>
              <a:tr h="693335">
                <a:tc>
                  <a:txBody>
                    <a:bodyPr/>
                    <a:lstStyle/>
                    <a:p>
                      <a:pPr algn="ctr"/>
                      <a:r>
                        <a:rPr lang="en-US" sz="2000" dirty="0"/>
                        <a:t>US_18</a:t>
                      </a:r>
                    </a:p>
                  </a:txBody>
                  <a:tcPr anchor="ctr">
                    <a:solidFill>
                      <a:srgbClr val="FFFF00"/>
                    </a:solidFill>
                  </a:tcPr>
                </a:tc>
                <a:tc>
                  <a:txBody>
                    <a:bodyPr/>
                    <a:lstStyle/>
                    <a:p>
                      <a:pPr algn="l"/>
                      <a:r>
                        <a:rPr lang="en-US" sz="2000" dirty="0"/>
                        <a:t>As a doctor, I want to register and submit my credentials for verification.</a:t>
                      </a:r>
                    </a:p>
                  </a:txBody>
                  <a:tcPr anchor="ctr">
                    <a:solidFill>
                      <a:srgbClr val="FFFF00"/>
                    </a:solidFill>
                  </a:tcPr>
                </a:tc>
                <a:tc>
                  <a:txBody>
                    <a:bodyPr/>
                    <a:lstStyle/>
                    <a:p>
                      <a:pPr algn="ctr"/>
                      <a:endParaRPr lang="en-US" sz="2000" dirty="0"/>
                    </a:p>
                  </a:txBody>
                  <a:tcPr anchor="ctr">
                    <a:solidFill>
                      <a:srgbClr val="FFFF00"/>
                    </a:solidFill>
                  </a:tcPr>
                </a:tc>
                <a:tc>
                  <a:txBody>
                    <a:bodyPr/>
                    <a:lstStyle/>
                    <a:p>
                      <a:pPr algn="ctr"/>
                      <a:r>
                        <a:rPr lang="en-US" sz="2000" dirty="0"/>
                        <a:t>5</a:t>
                      </a:r>
                    </a:p>
                  </a:txBody>
                  <a:tcPr anchor="ctr">
                    <a:solidFill>
                      <a:srgbClr val="FFFF00"/>
                    </a:solidFill>
                  </a:tcPr>
                </a:tc>
                <a:tc>
                  <a:txBody>
                    <a:bodyPr/>
                    <a:lstStyle/>
                    <a:p>
                      <a:pPr algn="ctr"/>
                      <a:r>
                        <a:rPr lang="en-US" sz="2000" dirty="0"/>
                        <a:t>5</a:t>
                      </a:r>
                    </a:p>
                  </a:txBody>
                  <a:tcPr anchor="ctr">
                    <a:solidFill>
                      <a:srgbClr val="FFFF00"/>
                    </a:solidFill>
                  </a:tcPr>
                </a:tc>
                <a:extLst>
                  <a:ext uri="{0D108BD9-81ED-4DB2-BD59-A6C34878D82A}">
                    <a16:rowId xmlns:a16="http://schemas.microsoft.com/office/drawing/2014/main" val="610955519"/>
                  </a:ext>
                </a:extLst>
              </a:tr>
              <a:tr h="693335">
                <a:tc>
                  <a:txBody>
                    <a:bodyPr/>
                    <a:lstStyle/>
                    <a:p>
                      <a:pPr algn="ctr"/>
                      <a:endParaRPr lang="en-US" sz="2000" dirty="0"/>
                    </a:p>
                  </a:txBody>
                  <a:tcPr anchor="ctr"/>
                </a:tc>
                <a:tc>
                  <a:txBody>
                    <a:bodyPr/>
                    <a:lstStyle/>
                    <a:p>
                      <a:pPr algn="l"/>
                      <a:r>
                        <a:rPr lang="en-US" sz="2000" dirty="0"/>
                        <a:t>Routes creation for backend and user validations</a:t>
                      </a:r>
                    </a:p>
                  </a:txBody>
                  <a:tcPr anchor="ctr"/>
                </a:tc>
                <a:tc>
                  <a:txBody>
                    <a:bodyPr/>
                    <a:lstStyle/>
                    <a:p>
                      <a:pPr algn="ctr"/>
                      <a:r>
                        <a:rPr lang="en-US" sz="2000" dirty="0"/>
                        <a:t>Feb 20</a:t>
                      </a:r>
                    </a:p>
                  </a:txBody>
                  <a:tcPr anchor="ctr"/>
                </a:tc>
                <a:tc>
                  <a:txBody>
                    <a:bodyPr/>
                    <a:lstStyle/>
                    <a:p>
                      <a:pPr algn="ctr"/>
                      <a:endParaRPr lang="en-US" sz="2000"/>
                    </a:p>
                  </a:txBody>
                  <a:tcPr anchor="ctr"/>
                </a:tc>
                <a:tc>
                  <a:txBody>
                    <a:bodyPr/>
                    <a:lstStyle/>
                    <a:p>
                      <a:pPr algn="ctr"/>
                      <a:endParaRPr lang="en-US" sz="2000" dirty="0"/>
                    </a:p>
                  </a:txBody>
                  <a:tcPr anchor="ctr"/>
                </a:tc>
                <a:extLst>
                  <a:ext uri="{0D108BD9-81ED-4DB2-BD59-A6C34878D82A}">
                    <a16:rowId xmlns:a16="http://schemas.microsoft.com/office/drawing/2014/main" val="2440830857"/>
                  </a:ext>
                </a:extLst>
              </a:tr>
              <a:tr h="693335">
                <a:tc>
                  <a:txBody>
                    <a:bodyPr/>
                    <a:lstStyle/>
                    <a:p>
                      <a:pPr algn="ctr"/>
                      <a:endParaRPr lang="en-US" sz="2000" dirty="0"/>
                    </a:p>
                  </a:txBody>
                  <a:tcPr anchor="ctr"/>
                </a:tc>
                <a:tc>
                  <a:txBody>
                    <a:bodyPr/>
                    <a:lstStyle/>
                    <a:p>
                      <a:pPr algn="l"/>
                      <a:r>
                        <a:rPr lang="en-US" sz="2000" dirty="0"/>
                        <a:t>Doctor Registration and verification process</a:t>
                      </a:r>
                    </a:p>
                  </a:txBody>
                  <a:tcPr anchor="ctr"/>
                </a:tc>
                <a:tc>
                  <a:txBody>
                    <a:bodyPr/>
                    <a:lstStyle/>
                    <a:p>
                      <a:pPr algn="ctr"/>
                      <a:r>
                        <a:rPr lang="en-US" sz="2000" dirty="0"/>
                        <a:t>Feb 20</a:t>
                      </a:r>
                    </a:p>
                  </a:txBody>
                  <a:tcPr anchor="ctr"/>
                </a:tc>
                <a:tc>
                  <a:txBody>
                    <a:bodyPr/>
                    <a:lstStyle/>
                    <a:p>
                      <a:pPr algn="ctr"/>
                      <a:endParaRPr lang="en-US" sz="2000"/>
                    </a:p>
                  </a:txBody>
                  <a:tcPr anchor="ctr"/>
                </a:tc>
                <a:tc>
                  <a:txBody>
                    <a:bodyPr/>
                    <a:lstStyle/>
                    <a:p>
                      <a:pPr algn="ctr"/>
                      <a:endParaRPr lang="en-US" sz="2000" dirty="0"/>
                    </a:p>
                  </a:txBody>
                  <a:tcPr anchor="ctr"/>
                </a:tc>
                <a:extLst>
                  <a:ext uri="{0D108BD9-81ED-4DB2-BD59-A6C34878D82A}">
                    <a16:rowId xmlns:a16="http://schemas.microsoft.com/office/drawing/2014/main" val="2445367773"/>
                  </a:ext>
                </a:extLst>
              </a:tr>
              <a:tr h="693335">
                <a:tc>
                  <a:txBody>
                    <a:bodyPr/>
                    <a:lstStyle/>
                    <a:p>
                      <a:pPr algn="ctr"/>
                      <a:endParaRPr lang="en-US" sz="2000"/>
                    </a:p>
                  </a:txBody>
                  <a:tcPr anchor="ctr"/>
                </a:tc>
                <a:tc>
                  <a:txBody>
                    <a:bodyPr/>
                    <a:lstStyle/>
                    <a:p>
                      <a:pPr algn="l"/>
                      <a:r>
                        <a:rPr lang="en-US" sz="2000" dirty="0"/>
                        <a:t>Setting up State management using Redux.</a:t>
                      </a:r>
                    </a:p>
                  </a:txBody>
                  <a:tcPr anchor="ctr"/>
                </a:tc>
                <a:tc>
                  <a:txBody>
                    <a:bodyPr/>
                    <a:lstStyle/>
                    <a:p>
                      <a:pPr algn="ctr"/>
                      <a:r>
                        <a:rPr lang="en-US" sz="2000" dirty="0"/>
                        <a:t>Feb 20</a:t>
                      </a:r>
                    </a:p>
                  </a:txBody>
                  <a:tcPr anchor="ctr"/>
                </a:tc>
                <a:tc>
                  <a:txBody>
                    <a:bodyPr/>
                    <a:lstStyle/>
                    <a:p>
                      <a:pPr algn="ctr"/>
                      <a:endParaRPr lang="en-US" sz="2000"/>
                    </a:p>
                  </a:txBody>
                  <a:tcPr anchor="ctr"/>
                </a:tc>
                <a:tc>
                  <a:txBody>
                    <a:bodyPr/>
                    <a:lstStyle/>
                    <a:p>
                      <a:pPr algn="ctr"/>
                      <a:endParaRPr lang="en-US" sz="2000" dirty="0"/>
                    </a:p>
                  </a:txBody>
                  <a:tcPr anchor="ctr"/>
                </a:tc>
                <a:extLst>
                  <a:ext uri="{0D108BD9-81ED-4DB2-BD59-A6C34878D82A}">
                    <a16:rowId xmlns:a16="http://schemas.microsoft.com/office/drawing/2014/main" val="1186145521"/>
                  </a:ext>
                </a:extLst>
              </a:tr>
            </a:tbl>
          </a:graphicData>
        </a:graphic>
      </p:graphicFrame>
      <p:pic>
        <p:nvPicPr>
          <p:cNvPr id="5" name="Picture 4">
            <a:extLst>
              <a:ext uri="{FF2B5EF4-FFF2-40B4-BE49-F238E27FC236}">
                <a16:creationId xmlns:a16="http://schemas.microsoft.com/office/drawing/2014/main" id="{4B5446F1-D43B-5477-82B1-B9425D552B07}"/>
              </a:ext>
            </a:extLst>
          </p:cNvPr>
          <p:cNvPicPr>
            <a:picLocks noChangeAspect="1"/>
          </p:cNvPicPr>
          <p:nvPr/>
        </p:nvPicPr>
        <p:blipFill>
          <a:blip r:embed="rId2"/>
          <a:stretch>
            <a:fillRect/>
          </a:stretch>
        </p:blipFill>
        <p:spPr>
          <a:xfrm>
            <a:off x="17279331" y="-57149"/>
            <a:ext cx="1199695" cy="1350368"/>
          </a:xfrm>
          <a:prstGeom prst="rect">
            <a:avLst/>
          </a:prstGeom>
        </p:spPr>
      </p:pic>
    </p:spTree>
    <p:extLst>
      <p:ext uri="{BB962C8B-B14F-4D97-AF65-F5344CB8AC3E}">
        <p14:creationId xmlns:p14="http://schemas.microsoft.com/office/powerpoint/2010/main" val="1932409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648D66A-4EFC-A56F-4F83-1DD682B4EFC4}"/>
              </a:ext>
            </a:extLst>
          </p:cNvPr>
          <p:cNvGraphicFramePr>
            <a:graphicFrameLocks noGrp="1"/>
          </p:cNvGraphicFramePr>
          <p:nvPr>
            <p:extLst>
              <p:ext uri="{D42A27DB-BD31-4B8C-83A1-F6EECF244321}">
                <p14:modId xmlns:p14="http://schemas.microsoft.com/office/powerpoint/2010/main" val="1581193561"/>
              </p:ext>
            </p:extLst>
          </p:nvPr>
        </p:nvGraphicFramePr>
        <p:xfrm>
          <a:off x="411480" y="457200"/>
          <a:ext cx="17501615" cy="9438132"/>
        </p:xfrm>
        <a:graphic>
          <a:graphicData uri="http://schemas.openxmlformats.org/drawingml/2006/table">
            <a:tbl>
              <a:tblPr firstRow="1" bandRow="1">
                <a:tableStyleId>{F5AB1C69-6EDB-4FF4-983F-18BD219EF322}</a:tableStyleId>
              </a:tblPr>
              <a:tblGrid>
                <a:gridCol w="1655064">
                  <a:extLst>
                    <a:ext uri="{9D8B030D-6E8A-4147-A177-3AD203B41FA5}">
                      <a16:colId xmlns:a16="http://schemas.microsoft.com/office/drawing/2014/main" val="945801767"/>
                    </a:ext>
                  </a:extLst>
                </a:gridCol>
                <a:gridCol w="9985248">
                  <a:extLst>
                    <a:ext uri="{9D8B030D-6E8A-4147-A177-3AD203B41FA5}">
                      <a16:colId xmlns:a16="http://schemas.microsoft.com/office/drawing/2014/main" val="2099535911"/>
                    </a:ext>
                  </a:extLst>
                </a:gridCol>
                <a:gridCol w="2322576">
                  <a:extLst>
                    <a:ext uri="{9D8B030D-6E8A-4147-A177-3AD203B41FA5}">
                      <a16:colId xmlns:a16="http://schemas.microsoft.com/office/drawing/2014/main" val="3776657863"/>
                    </a:ext>
                  </a:extLst>
                </a:gridCol>
                <a:gridCol w="1947672">
                  <a:extLst>
                    <a:ext uri="{9D8B030D-6E8A-4147-A177-3AD203B41FA5}">
                      <a16:colId xmlns:a16="http://schemas.microsoft.com/office/drawing/2014/main" val="244793918"/>
                    </a:ext>
                  </a:extLst>
                </a:gridCol>
                <a:gridCol w="1591055">
                  <a:extLst>
                    <a:ext uri="{9D8B030D-6E8A-4147-A177-3AD203B41FA5}">
                      <a16:colId xmlns:a16="http://schemas.microsoft.com/office/drawing/2014/main" val="1503286709"/>
                    </a:ext>
                  </a:extLst>
                </a:gridCol>
              </a:tblGrid>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User </a:t>
                      </a:r>
                      <a:r>
                        <a:rPr lang="en-US" sz="2000" b="0" i="0" u="none" strike="noStrike" cap="none" dirty="0" err="1">
                          <a:solidFill>
                            <a:schemeClr val="dk1"/>
                          </a:solidFill>
                          <a:latin typeface="+mn-lt"/>
                          <a:ea typeface="+mn-ea"/>
                          <a:cs typeface="+mn-cs"/>
                          <a:sym typeface="Arial"/>
                        </a:rPr>
                        <a:t>OnBoarding</a:t>
                      </a:r>
                      <a:r>
                        <a:rPr lang="en-US" sz="2000" b="0" i="0" u="none" strike="noStrike" cap="none" dirty="0">
                          <a:solidFill>
                            <a:schemeClr val="dk1"/>
                          </a:solidFill>
                          <a:latin typeface="+mn-lt"/>
                          <a:ea typeface="+mn-ea"/>
                          <a:cs typeface="+mn-cs"/>
                          <a:sym typeface="Arial"/>
                        </a:rPr>
                        <a:t> Flow ( Register / Login using Firebase )</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Feb 20</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solidFill>
                      <a:schemeClr val="bg1"/>
                    </a:solidFill>
                  </a:tcPr>
                </a:tc>
                <a:extLst>
                  <a:ext uri="{0D108BD9-81ED-4DB2-BD59-A6C34878D82A}">
                    <a16:rowId xmlns:a16="http://schemas.microsoft.com/office/drawing/2014/main" val="880473000"/>
                  </a:ext>
                </a:extLst>
              </a:tr>
              <a:tr h="858012">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US_22</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As a doctor, I want to get heat maps and segmented outputs for easier diagnosis.</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8</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8</a:t>
                      </a:r>
                    </a:p>
                  </a:txBody>
                  <a:tcPr anchor="ctr">
                    <a:solidFill>
                      <a:srgbClr val="FFFF00"/>
                    </a:solidFill>
                  </a:tcPr>
                </a:tc>
                <a:extLst>
                  <a:ext uri="{0D108BD9-81ED-4DB2-BD59-A6C34878D82A}">
                    <a16:rowId xmlns:a16="http://schemas.microsoft.com/office/drawing/2014/main" val="526271288"/>
                  </a:ext>
                </a:extLst>
              </a:tr>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Data collection for Image Analysis</a:t>
                      </a: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Feb 15</a:t>
                      </a: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extLst>
                  <a:ext uri="{0D108BD9-81ED-4DB2-BD59-A6C34878D82A}">
                    <a16:rowId xmlns:a16="http://schemas.microsoft.com/office/drawing/2014/main" val="1620122658"/>
                  </a:ext>
                </a:extLst>
              </a:tr>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Processing the data for Image Analysis</a:t>
                      </a: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Feb 20</a:t>
                      </a: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extLst>
                  <a:ext uri="{0D108BD9-81ED-4DB2-BD59-A6C34878D82A}">
                    <a16:rowId xmlns:a16="http://schemas.microsoft.com/office/drawing/2014/main" val="397141928"/>
                  </a:ext>
                </a:extLst>
              </a:tr>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Prototype Design for Image Analysis</a:t>
                      </a: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Feb 27</a:t>
                      </a: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a:solidFill>
                          <a:schemeClr val="dk1"/>
                        </a:solidFill>
                        <a:latin typeface="+mn-lt"/>
                        <a:ea typeface="+mn-ea"/>
                        <a:cs typeface="+mn-cs"/>
                        <a:sym typeface="Arial"/>
                      </a:endParaRPr>
                    </a:p>
                  </a:txBody>
                  <a:tcPr anchor="ctr"/>
                </a:tc>
                <a:extLst>
                  <a:ext uri="{0D108BD9-81ED-4DB2-BD59-A6C34878D82A}">
                    <a16:rowId xmlns:a16="http://schemas.microsoft.com/office/drawing/2014/main" val="4267861794"/>
                  </a:ext>
                </a:extLst>
              </a:tr>
              <a:tr h="858012">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US_25</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As an admin, I want to manage and verify doctors’ credentials before they are approved.</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5</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5</a:t>
                      </a:r>
                    </a:p>
                  </a:txBody>
                  <a:tcPr anchor="ctr">
                    <a:solidFill>
                      <a:srgbClr val="FFFF00"/>
                    </a:solidFill>
                  </a:tcPr>
                </a:tc>
                <a:extLst>
                  <a:ext uri="{0D108BD9-81ED-4DB2-BD59-A6C34878D82A}">
                    <a16:rowId xmlns:a16="http://schemas.microsoft.com/office/drawing/2014/main" val="665741686"/>
                  </a:ext>
                </a:extLst>
              </a:tr>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Admin Portal to control </a:t>
                      </a: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Feb 20</a:t>
                      </a: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extLst>
                  <a:ext uri="{0D108BD9-81ED-4DB2-BD59-A6C34878D82A}">
                    <a16:rowId xmlns:a16="http://schemas.microsoft.com/office/drawing/2014/main" val="3163460712"/>
                  </a:ext>
                </a:extLst>
              </a:tr>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Create Valid schema in the backend</a:t>
                      </a: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Mar 7</a:t>
                      </a: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extLst>
                  <a:ext uri="{0D108BD9-81ED-4DB2-BD59-A6C34878D82A}">
                    <a16:rowId xmlns:a16="http://schemas.microsoft.com/office/drawing/2014/main" val="2033717300"/>
                  </a:ext>
                </a:extLst>
              </a:tr>
              <a:tr h="858012">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US_26</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As an admin, my dashboard needs access by me only not by others for security purposes.</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5</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5</a:t>
                      </a:r>
                    </a:p>
                  </a:txBody>
                  <a:tcPr anchor="ctr">
                    <a:solidFill>
                      <a:srgbClr val="FFFF00"/>
                    </a:solidFill>
                  </a:tcPr>
                </a:tc>
                <a:extLst>
                  <a:ext uri="{0D108BD9-81ED-4DB2-BD59-A6C34878D82A}">
                    <a16:rowId xmlns:a16="http://schemas.microsoft.com/office/drawing/2014/main" val="3150895670"/>
                  </a:ext>
                </a:extLst>
              </a:tr>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Admin Portal to control </a:t>
                      </a: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Feb 20</a:t>
                      </a: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extLst>
                  <a:ext uri="{0D108BD9-81ED-4DB2-BD59-A6C34878D82A}">
                    <a16:rowId xmlns:a16="http://schemas.microsoft.com/office/drawing/2014/main" val="848992510"/>
                  </a:ext>
                </a:extLst>
              </a:tr>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Create Valid schema in the backend</a:t>
                      </a: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Mar 7</a:t>
                      </a: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extLst>
                  <a:ext uri="{0D108BD9-81ED-4DB2-BD59-A6C34878D82A}">
                    <a16:rowId xmlns:a16="http://schemas.microsoft.com/office/drawing/2014/main" val="4106385800"/>
                  </a:ext>
                </a:extLst>
              </a:tr>
            </a:tbl>
          </a:graphicData>
        </a:graphic>
      </p:graphicFrame>
    </p:spTree>
    <p:extLst>
      <p:ext uri="{BB962C8B-B14F-4D97-AF65-F5344CB8AC3E}">
        <p14:creationId xmlns:p14="http://schemas.microsoft.com/office/powerpoint/2010/main" val="300106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FEAE3-32DB-C9F1-9C34-408433780519}"/>
              </a:ext>
            </a:extLst>
          </p:cNvPr>
          <p:cNvSpPr>
            <a:spLocks noGrp="1"/>
          </p:cNvSpPr>
          <p:nvPr>
            <p:ph type="ctrTitle"/>
          </p:nvPr>
        </p:nvSpPr>
        <p:spPr>
          <a:xfrm>
            <a:off x="706113" y="476935"/>
            <a:ext cx="11998500" cy="1470000"/>
          </a:xfrm>
        </p:spPr>
        <p:txBody>
          <a:bodyPr/>
          <a:lstStyle/>
          <a:p>
            <a:r>
              <a:rPr lang="en-US" dirty="0"/>
              <a:t>Sprint Velocity:</a:t>
            </a:r>
          </a:p>
        </p:txBody>
      </p:sp>
      <p:pic>
        <p:nvPicPr>
          <p:cNvPr id="4" name="Picture 3">
            <a:extLst>
              <a:ext uri="{FF2B5EF4-FFF2-40B4-BE49-F238E27FC236}">
                <a16:creationId xmlns:a16="http://schemas.microsoft.com/office/drawing/2014/main" id="{1F961F66-023F-75DE-0022-20E5640C1EA7}"/>
              </a:ext>
            </a:extLst>
          </p:cNvPr>
          <p:cNvPicPr>
            <a:picLocks noChangeAspect="1"/>
          </p:cNvPicPr>
          <p:nvPr/>
        </p:nvPicPr>
        <p:blipFill>
          <a:blip r:embed="rId2"/>
          <a:stretch>
            <a:fillRect/>
          </a:stretch>
        </p:blipFill>
        <p:spPr>
          <a:xfrm>
            <a:off x="2422688" y="2483073"/>
            <a:ext cx="12521410" cy="5469912"/>
          </a:xfrm>
          <a:prstGeom prst="rect">
            <a:avLst/>
          </a:prstGeom>
        </p:spPr>
      </p:pic>
      <p:sp>
        <p:nvSpPr>
          <p:cNvPr id="5" name="Rectangle 4">
            <a:extLst>
              <a:ext uri="{FF2B5EF4-FFF2-40B4-BE49-F238E27FC236}">
                <a16:creationId xmlns:a16="http://schemas.microsoft.com/office/drawing/2014/main" id="{BC0060F1-CB30-E095-67EC-1B5A20DCEA73}"/>
              </a:ext>
            </a:extLst>
          </p:cNvPr>
          <p:cNvSpPr/>
          <p:nvPr/>
        </p:nvSpPr>
        <p:spPr>
          <a:xfrm>
            <a:off x="1885361" y="8022210"/>
            <a:ext cx="914400" cy="466913"/>
          </a:xfrm>
          <a:prstGeom prst="rect">
            <a:avLst/>
          </a:prstGeom>
          <a:solidFill>
            <a:srgbClr val="000000"/>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6CA9459-5E99-5A36-5991-9C0FF018F42A}"/>
              </a:ext>
            </a:extLst>
          </p:cNvPr>
          <p:cNvSpPr/>
          <p:nvPr/>
        </p:nvSpPr>
        <p:spPr>
          <a:xfrm>
            <a:off x="9682899" y="8022210"/>
            <a:ext cx="914400" cy="466913"/>
          </a:xfrm>
          <a:prstGeom prst="rect">
            <a:avLst/>
          </a:prstGeom>
          <a:solidFill>
            <a:srgbClr val="00B050"/>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3726E85-1B32-1CF4-0DB4-D9D82212868A}"/>
              </a:ext>
            </a:extLst>
          </p:cNvPr>
          <p:cNvSpPr txBox="1"/>
          <p:nvPr/>
        </p:nvSpPr>
        <p:spPr>
          <a:xfrm>
            <a:off x="2960016" y="7963278"/>
            <a:ext cx="2165978" cy="584775"/>
          </a:xfrm>
          <a:prstGeom prst="rect">
            <a:avLst/>
          </a:prstGeom>
          <a:noFill/>
        </p:spPr>
        <p:txBody>
          <a:bodyPr wrap="none" rtlCol="0">
            <a:spAutoFit/>
          </a:bodyPr>
          <a:lstStyle/>
          <a:p>
            <a:r>
              <a:rPr lang="en-US" sz="3200" dirty="0">
                <a:solidFill>
                  <a:schemeClr val="bg1"/>
                </a:solidFill>
              </a:rPr>
              <a:t>Committed</a:t>
            </a:r>
          </a:p>
        </p:txBody>
      </p:sp>
      <p:sp>
        <p:nvSpPr>
          <p:cNvPr id="8" name="TextBox 7">
            <a:extLst>
              <a:ext uri="{FF2B5EF4-FFF2-40B4-BE49-F238E27FC236}">
                <a16:creationId xmlns:a16="http://schemas.microsoft.com/office/drawing/2014/main" id="{B45736D0-3092-FE60-ADFC-0392C0EA0DB3}"/>
              </a:ext>
            </a:extLst>
          </p:cNvPr>
          <p:cNvSpPr txBox="1"/>
          <p:nvPr/>
        </p:nvSpPr>
        <p:spPr>
          <a:xfrm>
            <a:off x="10842395" y="7963278"/>
            <a:ext cx="2165978" cy="584775"/>
          </a:xfrm>
          <a:prstGeom prst="rect">
            <a:avLst/>
          </a:prstGeom>
          <a:noFill/>
        </p:spPr>
        <p:txBody>
          <a:bodyPr wrap="none" rtlCol="0">
            <a:spAutoFit/>
          </a:bodyPr>
          <a:lstStyle/>
          <a:p>
            <a:r>
              <a:rPr lang="en-US" sz="3200" dirty="0">
                <a:solidFill>
                  <a:schemeClr val="bg1"/>
                </a:solidFill>
              </a:rPr>
              <a:t>Completed</a:t>
            </a:r>
          </a:p>
        </p:txBody>
      </p:sp>
      <p:pic>
        <p:nvPicPr>
          <p:cNvPr id="9" name="Picture 8">
            <a:extLst>
              <a:ext uri="{FF2B5EF4-FFF2-40B4-BE49-F238E27FC236}">
                <a16:creationId xmlns:a16="http://schemas.microsoft.com/office/drawing/2014/main" id="{D1C5A80E-B91F-88B0-0E38-7DB7B2B909D6}"/>
              </a:ext>
            </a:extLst>
          </p:cNvPr>
          <p:cNvPicPr>
            <a:picLocks noChangeAspect="1"/>
          </p:cNvPicPr>
          <p:nvPr/>
        </p:nvPicPr>
        <p:blipFill>
          <a:blip r:embed="rId3"/>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1994775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814F4C-75A2-9497-DB59-F4CFF6D46AF7}"/>
              </a:ext>
            </a:extLst>
          </p:cNvPr>
          <p:cNvPicPr>
            <a:picLocks noChangeAspect="1"/>
          </p:cNvPicPr>
          <p:nvPr/>
        </p:nvPicPr>
        <p:blipFill>
          <a:blip r:embed="rId2"/>
          <a:stretch>
            <a:fillRect/>
          </a:stretch>
        </p:blipFill>
        <p:spPr>
          <a:xfrm>
            <a:off x="7399598" y="2846354"/>
            <a:ext cx="10373446" cy="6382487"/>
          </a:xfrm>
          <a:prstGeom prst="rect">
            <a:avLst/>
          </a:prstGeom>
        </p:spPr>
      </p:pic>
      <p:sp>
        <p:nvSpPr>
          <p:cNvPr id="7" name="TextBox 6">
            <a:extLst>
              <a:ext uri="{FF2B5EF4-FFF2-40B4-BE49-F238E27FC236}">
                <a16:creationId xmlns:a16="http://schemas.microsoft.com/office/drawing/2014/main" id="{887AF91C-9542-76F1-B0F2-B8B03546BAC8}"/>
              </a:ext>
            </a:extLst>
          </p:cNvPr>
          <p:cNvSpPr txBox="1"/>
          <p:nvPr/>
        </p:nvSpPr>
        <p:spPr>
          <a:xfrm>
            <a:off x="763570" y="821785"/>
            <a:ext cx="10492033" cy="830997"/>
          </a:xfrm>
          <a:prstGeom prst="rect">
            <a:avLst/>
          </a:prstGeom>
          <a:noFill/>
        </p:spPr>
        <p:txBody>
          <a:bodyPr wrap="square">
            <a:spAutoFit/>
          </a:bodyPr>
          <a:lstStyle/>
          <a:p>
            <a:r>
              <a:rPr lang="en-US" sz="4800" u="sng" dirty="0">
                <a:solidFill>
                  <a:schemeClr val="bg1"/>
                </a:solidFill>
              </a:rPr>
              <a:t>METRICS - BURNDOWN CHART</a:t>
            </a:r>
          </a:p>
        </p:txBody>
      </p:sp>
      <p:pic>
        <p:nvPicPr>
          <p:cNvPr id="2" name="Picture 1">
            <a:extLst>
              <a:ext uri="{FF2B5EF4-FFF2-40B4-BE49-F238E27FC236}">
                <a16:creationId xmlns:a16="http://schemas.microsoft.com/office/drawing/2014/main" id="{CEF2B0C8-2CBC-7264-8C25-65BC6A849433}"/>
              </a:ext>
            </a:extLst>
          </p:cNvPr>
          <p:cNvPicPr>
            <a:picLocks noChangeAspect="1"/>
          </p:cNvPicPr>
          <p:nvPr/>
        </p:nvPicPr>
        <p:blipFill>
          <a:blip r:embed="rId3"/>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446148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6E0C86D-2444-3DB5-91A0-8F4C59FFA0B1}"/>
              </a:ext>
            </a:extLst>
          </p:cNvPr>
          <p:cNvGraphicFramePr>
            <a:graphicFrameLocks/>
          </p:cNvGraphicFramePr>
          <p:nvPr>
            <p:extLst>
              <p:ext uri="{D42A27DB-BD31-4B8C-83A1-F6EECF244321}">
                <p14:modId xmlns:p14="http://schemas.microsoft.com/office/powerpoint/2010/main" val="3543150652"/>
              </p:ext>
            </p:extLst>
          </p:nvPr>
        </p:nvGraphicFramePr>
        <p:xfrm>
          <a:off x="7912623" y="2857499"/>
          <a:ext cx="9206454" cy="6201659"/>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DBBC8B54-DB5C-F09D-CCBC-AB9D58553F52}"/>
              </a:ext>
            </a:extLst>
          </p:cNvPr>
          <p:cNvSpPr txBox="1"/>
          <p:nvPr/>
        </p:nvSpPr>
        <p:spPr>
          <a:xfrm>
            <a:off x="947057" y="920065"/>
            <a:ext cx="12812486" cy="1015663"/>
          </a:xfrm>
          <a:prstGeom prst="rect">
            <a:avLst/>
          </a:prstGeom>
          <a:noFill/>
        </p:spPr>
        <p:txBody>
          <a:bodyPr wrap="square">
            <a:spAutoFit/>
          </a:bodyPr>
          <a:lstStyle/>
          <a:p>
            <a:r>
              <a:rPr lang="en-US" sz="6000" u="sng" dirty="0">
                <a:solidFill>
                  <a:schemeClr val="bg1"/>
                </a:solidFill>
              </a:rPr>
              <a:t>METRICS - COMMITTED RATIO</a:t>
            </a:r>
          </a:p>
        </p:txBody>
      </p:sp>
      <p:pic>
        <p:nvPicPr>
          <p:cNvPr id="3" name="Picture 2">
            <a:extLst>
              <a:ext uri="{FF2B5EF4-FFF2-40B4-BE49-F238E27FC236}">
                <a16:creationId xmlns:a16="http://schemas.microsoft.com/office/drawing/2014/main" id="{8B8FBF24-DE25-186B-42A2-B0A4E8BD14CC}"/>
              </a:ext>
            </a:extLst>
          </p:cNvPr>
          <p:cNvPicPr>
            <a:picLocks noChangeAspect="1"/>
          </p:cNvPicPr>
          <p:nvPr/>
        </p:nvPicPr>
        <p:blipFill>
          <a:blip r:embed="rId3"/>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1985231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3E540-5648-622C-3B57-73BAC655E0F4}"/>
              </a:ext>
            </a:extLst>
          </p:cNvPr>
          <p:cNvSpPr>
            <a:spLocks noGrp="1"/>
          </p:cNvSpPr>
          <p:nvPr>
            <p:ph type="ctrTitle"/>
          </p:nvPr>
        </p:nvSpPr>
        <p:spPr>
          <a:xfrm>
            <a:off x="268332" y="245506"/>
            <a:ext cx="11998500" cy="1470000"/>
          </a:xfrm>
        </p:spPr>
        <p:txBody>
          <a:bodyPr/>
          <a:lstStyle/>
          <a:p>
            <a:pPr algn="l"/>
            <a:r>
              <a:rPr lang="en-US" dirty="0"/>
              <a:t>Sprint Retrospective:</a:t>
            </a:r>
          </a:p>
        </p:txBody>
      </p:sp>
      <p:pic>
        <p:nvPicPr>
          <p:cNvPr id="4" name="Picture 3">
            <a:extLst>
              <a:ext uri="{FF2B5EF4-FFF2-40B4-BE49-F238E27FC236}">
                <a16:creationId xmlns:a16="http://schemas.microsoft.com/office/drawing/2014/main" id="{68308F8B-FF4F-73D8-79C4-B62CDE107A55}"/>
              </a:ext>
            </a:extLst>
          </p:cNvPr>
          <p:cNvPicPr>
            <a:picLocks noChangeAspect="1"/>
          </p:cNvPicPr>
          <p:nvPr/>
        </p:nvPicPr>
        <p:blipFill>
          <a:blip r:embed="rId2"/>
          <a:stretch>
            <a:fillRect/>
          </a:stretch>
        </p:blipFill>
        <p:spPr>
          <a:xfrm>
            <a:off x="1734532" y="1419183"/>
            <a:ext cx="15653388" cy="8541035"/>
          </a:xfrm>
          <a:prstGeom prst="rect">
            <a:avLst/>
          </a:prstGeom>
        </p:spPr>
      </p:pic>
      <p:pic>
        <p:nvPicPr>
          <p:cNvPr id="5" name="Picture 4">
            <a:extLst>
              <a:ext uri="{FF2B5EF4-FFF2-40B4-BE49-F238E27FC236}">
                <a16:creationId xmlns:a16="http://schemas.microsoft.com/office/drawing/2014/main" id="{62E63DF0-E86D-374A-3FD9-A87F355E6E09}"/>
              </a:ext>
            </a:extLst>
          </p:cNvPr>
          <p:cNvPicPr>
            <a:picLocks noChangeAspect="1"/>
          </p:cNvPicPr>
          <p:nvPr/>
        </p:nvPicPr>
        <p:blipFill>
          <a:blip r:embed="rId3"/>
          <a:stretch>
            <a:fillRect/>
          </a:stretch>
        </p:blipFill>
        <p:spPr>
          <a:xfrm>
            <a:off x="17071941" y="-42861"/>
            <a:ext cx="1407085" cy="1583805"/>
          </a:xfrm>
          <a:prstGeom prst="rect">
            <a:avLst/>
          </a:prstGeom>
        </p:spPr>
      </p:pic>
    </p:spTree>
    <p:extLst>
      <p:ext uri="{BB962C8B-B14F-4D97-AF65-F5344CB8AC3E}">
        <p14:creationId xmlns:p14="http://schemas.microsoft.com/office/powerpoint/2010/main" val="2184988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20454-3715-9180-B911-986940953A00}"/>
              </a:ext>
            </a:extLst>
          </p:cNvPr>
          <p:cNvSpPr>
            <a:spLocks noGrp="1"/>
          </p:cNvSpPr>
          <p:nvPr>
            <p:ph type="ctrTitle"/>
          </p:nvPr>
        </p:nvSpPr>
        <p:spPr>
          <a:xfrm>
            <a:off x="192918" y="236080"/>
            <a:ext cx="11998500" cy="1470000"/>
          </a:xfrm>
        </p:spPr>
        <p:txBody>
          <a:bodyPr/>
          <a:lstStyle/>
          <a:p>
            <a:pPr algn="l"/>
            <a:r>
              <a:rPr lang="en-US" dirty="0"/>
              <a:t>Sprint 2 Planning: </a:t>
            </a:r>
          </a:p>
        </p:txBody>
      </p:sp>
      <p:pic>
        <p:nvPicPr>
          <p:cNvPr id="5" name="Picture 4">
            <a:extLst>
              <a:ext uri="{FF2B5EF4-FFF2-40B4-BE49-F238E27FC236}">
                <a16:creationId xmlns:a16="http://schemas.microsoft.com/office/drawing/2014/main" id="{3DC1CD13-D0B7-778B-E7E2-AA7ED5D384EE}"/>
              </a:ext>
            </a:extLst>
          </p:cNvPr>
          <p:cNvPicPr>
            <a:picLocks noChangeAspect="1"/>
          </p:cNvPicPr>
          <p:nvPr/>
        </p:nvPicPr>
        <p:blipFill>
          <a:blip r:embed="rId2"/>
          <a:stretch>
            <a:fillRect/>
          </a:stretch>
        </p:blipFill>
        <p:spPr>
          <a:xfrm>
            <a:off x="17071941" y="-42861"/>
            <a:ext cx="1407085" cy="1583805"/>
          </a:xfrm>
          <a:prstGeom prst="rect">
            <a:avLst/>
          </a:prstGeom>
        </p:spPr>
      </p:pic>
      <p:graphicFrame>
        <p:nvGraphicFramePr>
          <p:cNvPr id="3" name="Table 2">
            <a:extLst>
              <a:ext uri="{FF2B5EF4-FFF2-40B4-BE49-F238E27FC236}">
                <a16:creationId xmlns:a16="http://schemas.microsoft.com/office/drawing/2014/main" id="{62DB83C2-542E-7953-A352-98936749E1B4}"/>
              </a:ext>
            </a:extLst>
          </p:cNvPr>
          <p:cNvGraphicFramePr>
            <a:graphicFrameLocks noGrp="1"/>
          </p:cNvGraphicFramePr>
          <p:nvPr>
            <p:extLst>
              <p:ext uri="{D42A27DB-BD31-4B8C-83A1-F6EECF244321}">
                <p14:modId xmlns:p14="http://schemas.microsoft.com/office/powerpoint/2010/main" val="2631256889"/>
              </p:ext>
            </p:extLst>
          </p:nvPr>
        </p:nvGraphicFramePr>
        <p:xfrm>
          <a:off x="321129" y="1376142"/>
          <a:ext cx="17645742" cy="8049200"/>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3796712887"/>
                    </a:ext>
                  </a:extLst>
                </a:gridCol>
                <a:gridCol w="5250472">
                  <a:extLst>
                    <a:ext uri="{9D8B030D-6E8A-4147-A177-3AD203B41FA5}">
                      <a16:colId xmlns:a16="http://schemas.microsoft.com/office/drawing/2014/main" val="1672339793"/>
                    </a:ext>
                  </a:extLst>
                </a:gridCol>
                <a:gridCol w="7042040">
                  <a:extLst>
                    <a:ext uri="{9D8B030D-6E8A-4147-A177-3AD203B41FA5}">
                      <a16:colId xmlns:a16="http://schemas.microsoft.com/office/drawing/2014/main" val="3507615735"/>
                    </a:ext>
                  </a:extLst>
                </a:gridCol>
                <a:gridCol w="3219630">
                  <a:extLst>
                    <a:ext uri="{9D8B030D-6E8A-4147-A177-3AD203B41FA5}">
                      <a16:colId xmlns:a16="http://schemas.microsoft.com/office/drawing/2014/main" val="1528970608"/>
                    </a:ext>
                  </a:extLst>
                </a:gridCol>
                <a:gridCol w="1142999">
                  <a:extLst>
                    <a:ext uri="{9D8B030D-6E8A-4147-A177-3AD203B41FA5}">
                      <a16:colId xmlns:a16="http://schemas.microsoft.com/office/drawing/2014/main" val="3301451493"/>
                    </a:ext>
                  </a:extLst>
                </a:gridCol>
              </a:tblGrid>
              <a:tr h="1099800">
                <a:tc>
                  <a:txBody>
                    <a:bodyPr/>
                    <a:lstStyle/>
                    <a:p>
                      <a:pPr algn="ctr" fontAlgn="ctr"/>
                      <a:r>
                        <a:rPr lang="en-US" sz="2400" u="none" strike="noStrike" dirty="0">
                          <a:effectLst/>
                        </a:rPr>
                        <a:t>S.NO</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USER STORIES</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ACCEPTANCE CRITERIA</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a:effectLst/>
                        </a:rPr>
                        <a:t>FEATURE</a:t>
                      </a:r>
                      <a:endParaRPr lang="en-US" sz="24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STORY POINTS</a:t>
                      </a:r>
                      <a:endParaRPr lang="en-US" sz="24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4008455285"/>
                  </a:ext>
                </a:extLst>
              </a:tr>
              <a:tr h="1269254">
                <a:tc>
                  <a:txBody>
                    <a:bodyPr/>
                    <a:lstStyle/>
                    <a:p>
                      <a:pPr algn="l" fontAlgn="ctr"/>
                      <a:r>
                        <a:rPr lang="en-US" sz="2400" b="0" i="0" u="none" strike="noStrike" dirty="0">
                          <a:solidFill>
                            <a:srgbClr val="000000"/>
                          </a:solidFill>
                          <a:effectLst/>
                          <a:latin typeface="Aptos" panose="020B0004020202020204" pitchFamily="34" charset="0"/>
                        </a:rPr>
                        <a:t>US_2</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As a patient, I want to reset my password in case I forget it.</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Given a patient clicks on "Forgot Password," when they enter a registered email or phone, then they should receive a reset link or OTP.</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Password reset functionality</a:t>
                      </a:r>
                    </a:p>
                  </a:txBody>
                  <a:tcPr marL="5443" marR="5443" marT="5443" marB="0" anchor="ctr"/>
                </a:tc>
                <a:tc>
                  <a:txBody>
                    <a:bodyPr/>
                    <a:lstStyle/>
                    <a:p>
                      <a:pPr algn="l" fontAlgn="ctr"/>
                      <a:r>
                        <a:rPr lang="en-US" sz="2400" b="0" i="0" u="none" strike="noStrike" dirty="0">
                          <a:solidFill>
                            <a:srgbClr val="000000"/>
                          </a:solidFill>
                          <a:effectLst/>
                          <a:latin typeface="Aptos" panose="020B0004020202020204" pitchFamily="34" charset="0"/>
                        </a:rPr>
                        <a:t> 2</a:t>
                      </a:r>
                    </a:p>
                  </a:txBody>
                  <a:tcPr marL="5443" marR="5443" marT="5443" marB="0" anchor="ctr"/>
                </a:tc>
                <a:extLst>
                  <a:ext uri="{0D108BD9-81ED-4DB2-BD59-A6C34878D82A}">
                    <a16:rowId xmlns:a16="http://schemas.microsoft.com/office/drawing/2014/main" val="2306662217"/>
                  </a:ext>
                </a:extLst>
              </a:tr>
              <a:tr h="1269254">
                <a:tc>
                  <a:txBody>
                    <a:bodyPr/>
                    <a:lstStyle/>
                    <a:p>
                      <a:pPr algn="l" fontAlgn="ctr"/>
                      <a:r>
                        <a:rPr lang="en-US" sz="2400" b="0" i="0" u="none" strike="noStrike" dirty="0">
                          <a:solidFill>
                            <a:srgbClr val="000000"/>
                          </a:solidFill>
                          <a:effectLst/>
                          <a:latin typeface="Aptos" panose="020B0004020202020204" pitchFamily="34" charset="0"/>
                        </a:rPr>
                        <a:t>US_5</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As a patient, I want to store my past medical assessments and reports for future reference.</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Given a patient uploads a report, when the file is successfully processed, then it should be saved securely</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Upload &amp; store medical assessments and reports</a:t>
                      </a:r>
                    </a:p>
                  </a:txBody>
                  <a:tcPr marL="5443" marR="5443" marT="5443" marB="0" anchor="ctr"/>
                </a:tc>
                <a:tc>
                  <a:txBody>
                    <a:bodyPr/>
                    <a:lstStyle/>
                    <a:p>
                      <a:pPr algn="l" fontAlgn="ctr"/>
                      <a:r>
                        <a:rPr lang="en-US" sz="2400" b="0" i="0" u="none" strike="noStrike" dirty="0">
                          <a:solidFill>
                            <a:srgbClr val="000000"/>
                          </a:solidFill>
                          <a:effectLst/>
                          <a:latin typeface="Aptos" panose="020B0004020202020204" pitchFamily="34" charset="0"/>
                        </a:rPr>
                        <a:t>3 </a:t>
                      </a:r>
                    </a:p>
                  </a:txBody>
                  <a:tcPr marL="5443" marR="5443" marT="5443" marB="0" anchor="ctr"/>
                </a:tc>
                <a:extLst>
                  <a:ext uri="{0D108BD9-81ED-4DB2-BD59-A6C34878D82A}">
                    <a16:rowId xmlns:a16="http://schemas.microsoft.com/office/drawing/2014/main" val="883826485"/>
                  </a:ext>
                </a:extLst>
              </a:tr>
              <a:tr h="1099800">
                <a:tc>
                  <a:txBody>
                    <a:bodyPr/>
                    <a:lstStyle/>
                    <a:p>
                      <a:pPr algn="l" fontAlgn="ctr"/>
                      <a:r>
                        <a:rPr lang="en-US" sz="2400" b="0" i="0" u="none" strike="noStrike" dirty="0">
                          <a:solidFill>
                            <a:srgbClr val="000000"/>
                          </a:solidFill>
                          <a:effectLst/>
                          <a:latin typeface="Aptos" panose="020B0004020202020204" pitchFamily="34" charset="0"/>
                        </a:rPr>
                        <a:t>US_7</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As a patient, I want to schedule an appointment with a doctor based on available time slots.</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Given a patient search for a doctor, when they select a time slot and confirm, then the appointment should be booked.</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Appointment scheduling via Uheal.</a:t>
                      </a:r>
                    </a:p>
                  </a:txBody>
                  <a:tcPr marL="5443" marR="5443" marT="5443" marB="0" anchor="ctr"/>
                </a:tc>
                <a:tc>
                  <a:txBody>
                    <a:bodyPr/>
                    <a:lstStyle/>
                    <a:p>
                      <a:pPr algn="l" fontAlgn="ctr"/>
                      <a:r>
                        <a:rPr lang="en-US" sz="2400" b="0" i="0" u="none" strike="noStrike" dirty="0">
                          <a:solidFill>
                            <a:srgbClr val="000000"/>
                          </a:solidFill>
                          <a:effectLst/>
                          <a:latin typeface="Aptos" panose="020B0004020202020204" pitchFamily="34" charset="0"/>
                        </a:rPr>
                        <a:t> 2</a:t>
                      </a:r>
                    </a:p>
                  </a:txBody>
                  <a:tcPr marL="5443" marR="5443" marT="5443" marB="0" anchor="ctr"/>
                </a:tc>
                <a:extLst>
                  <a:ext uri="{0D108BD9-81ED-4DB2-BD59-A6C34878D82A}">
                    <a16:rowId xmlns:a16="http://schemas.microsoft.com/office/drawing/2014/main" val="2842944822"/>
                  </a:ext>
                </a:extLst>
              </a:tr>
              <a:tr h="1099800">
                <a:tc>
                  <a:txBody>
                    <a:bodyPr/>
                    <a:lstStyle/>
                    <a:p>
                      <a:pPr algn="l" fontAlgn="ctr"/>
                      <a:r>
                        <a:rPr lang="en-US" sz="2400" b="0" i="0" u="none" strike="noStrike" dirty="0">
                          <a:solidFill>
                            <a:srgbClr val="000000"/>
                          </a:solidFill>
                          <a:effectLst/>
                          <a:latin typeface="Aptos" panose="020B0004020202020204" pitchFamily="34" charset="0"/>
                        </a:rPr>
                        <a:t>US_8</a:t>
                      </a:r>
                    </a:p>
                  </a:txBody>
                  <a:tcPr marL="5443" marR="5443" marT="5443" marB="0" anchor="ctr"/>
                </a:tc>
                <a:tc>
                  <a:txBody>
                    <a:bodyPr/>
                    <a:lstStyle/>
                    <a:p>
                      <a:pPr algn="l" fontAlgn="ctr"/>
                      <a:r>
                        <a:rPr lang="en-US" sz="2400" b="0" i="0" u="none" strike="noStrike" dirty="0">
                          <a:solidFill>
                            <a:srgbClr val="000000"/>
                          </a:solidFill>
                          <a:effectLst/>
                          <a:latin typeface="Aptos" panose="020B0004020202020204" pitchFamily="34" charset="0"/>
                        </a:rPr>
                        <a:t>As a patient, I want to choose between virtual or in-person appointments.</a:t>
                      </a:r>
                    </a:p>
                  </a:txBody>
                  <a:tcPr marL="5443" marR="5443" marT="5443" marB="0" anchor="ctr"/>
                </a:tc>
                <a:tc>
                  <a:txBody>
                    <a:bodyPr/>
                    <a:lstStyle/>
                    <a:p>
                      <a:pPr algn="l" fontAlgn="ctr"/>
                      <a:r>
                        <a:rPr lang="en-US" sz="2400" b="0" i="0" u="none" strike="noStrike" dirty="0">
                          <a:solidFill>
                            <a:srgbClr val="000000"/>
                          </a:solidFill>
                          <a:effectLst/>
                          <a:latin typeface="Aptos" panose="020B0004020202020204" pitchFamily="34" charset="0"/>
                        </a:rPr>
                        <a:t>Given a patient is booking an appointment, when they select "Virtual" or "In-Person," then the system should confirm their choice.</a:t>
                      </a:r>
                    </a:p>
                  </a:txBody>
                  <a:tcPr marL="5443" marR="5443" marT="5443" marB="0" anchor="ctr"/>
                </a:tc>
                <a:tc>
                  <a:txBody>
                    <a:bodyPr/>
                    <a:lstStyle/>
                    <a:p>
                      <a:pPr algn="l" fontAlgn="ctr"/>
                      <a:r>
                        <a:rPr lang="en-US" sz="2400" b="0" i="0" u="none" strike="noStrike" dirty="0">
                          <a:solidFill>
                            <a:srgbClr val="000000"/>
                          </a:solidFill>
                          <a:effectLst/>
                          <a:latin typeface="Aptos" panose="020B0004020202020204" pitchFamily="34" charset="0"/>
                        </a:rPr>
                        <a:t>Choose virtual or in-person consultation via </a:t>
                      </a:r>
                      <a:r>
                        <a:rPr lang="en-US" sz="2400" b="0" i="0" u="none" strike="noStrike" dirty="0" err="1">
                          <a:solidFill>
                            <a:srgbClr val="000000"/>
                          </a:solidFill>
                          <a:effectLst/>
                          <a:latin typeface="Aptos" panose="020B0004020202020204" pitchFamily="34" charset="0"/>
                        </a:rPr>
                        <a:t>Uheal</a:t>
                      </a:r>
                      <a:r>
                        <a:rPr lang="en-US" sz="2400" b="0" i="0" u="none" strike="noStrike" dirty="0">
                          <a:solidFill>
                            <a:srgbClr val="000000"/>
                          </a:solidFill>
                          <a:effectLst/>
                          <a:latin typeface="Aptos" panose="020B0004020202020204" pitchFamily="34" charset="0"/>
                        </a:rPr>
                        <a:t>.</a:t>
                      </a:r>
                    </a:p>
                  </a:txBody>
                  <a:tcPr marL="5443" marR="5443" marT="5443" marB="0" anchor="ctr"/>
                </a:tc>
                <a:tc>
                  <a:txBody>
                    <a:bodyPr/>
                    <a:lstStyle/>
                    <a:p>
                      <a:pPr algn="l" fontAlgn="ctr"/>
                      <a:r>
                        <a:rPr lang="en-US" sz="2400" b="0" i="0" u="none" strike="noStrike" dirty="0">
                          <a:solidFill>
                            <a:srgbClr val="000000"/>
                          </a:solidFill>
                          <a:effectLst/>
                          <a:latin typeface="Aptos" panose="020B0004020202020204" pitchFamily="34" charset="0"/>
                        </a:rPr>
                        <a:t> 3</a:t>
                      </a:r>
                    </a:p>
                  </a:txBody>
                  <a:tcPr marL="5443" marR="5443" marT="5443" marB="0" anchor="ctr"/>
                </a:tc>
                <a:extLst>
                  <a:ext uri="{0D108BD9-81ED-4DB2-BD59-A6C34878D82A}">
                    <a16:rowId xmlns:a16="http://schemas.microsoft.com/office/drawing/2014/main" val="1464848050"/>
                  </a:ext>
                </a:extLst>
              </a:tr>
              <a:tr h="1099800">
                <a:tc>
                  <a:txBody>
                    <a:bodyPr/>
                    <a:lstStyle/>
                    <a:p>
                      <a:pPr algn="l" fontAlgn="ctr"/>
                      <a:r>
                        <a:rPr lang="en-US" sz="2400" b="0" i="0" u="none" strike="noStrike" dirty="0">
                          <a:solidFill>
                            <a:srgbClr val="000000"/>
                          </a:solidFill>
                          <a:effectLst/>
                          <a:latin typeface="Aptos" panose="020B0004020202020204" pitchFamily="34" charset="0"/>
                        </a:rPr>
                        <a:t>US_9</a:t>
                      </a:r>
                    </a:p>
                  </a:txBody>
                  <a:tcPr marL="5443" marR="5443" marT="5443" marB="0" anchor="ctr"/>
                </a:tc>
                <a:tc>
                  <a:txBody>
                    <a:bodyPr/>
                    <a:lstStyle/>
                    <a:p>
                      <a:pPr algn="l" fontAlgn="ctr"/>
                      <a:r>
                        <a:rPr lang="en-US" sz="2400" b="0" i="0" u="none" strike="noStrike" dirty="0">
                          <a:solidFill>
                            <a:srgbClr val="000000"/>
                          </a:solidFill>
                          <a:effectLst/>
                          <a:latin typeface="Aptos" panose="020B0004020202020204" pitchFamily="34" charset="0"/>
                        </a:rPr>
                        <a:t>As a patient, I want to receive appointment confirmation via email or SMS.</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Given a patient books an appointment, when it is confirmed, then they should receive an email or SMS notification.</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Appointment confirmation via email/SMS via Uheal.</a:t>
                      </a:r>
                    </a:p>
                  </a:txBody>
                  <a:tcPr marL="5443" marR="5443" marT="5443" marB="0" anchor="ctr"/>
                </a:tc>
                <a:tc>
                  <a:txBody>
                    <a:bodyPr/>
                    <a:lstStyle/>
                    <a:p>
                      <a:pPr algn="l" fontAlgn="ctr"/>
                      <a:r>
                        <a:rPr lang="en-US" sz="2400" b="0" i="0" u="none" strike="noStrike" dirty="0">
                          <a:solidFill>
                            <a:srgbClr val="000000"/>
                          </a:solidFill>
                          <a:effectLst/>
                          <a:latin typeface="Aptos" panose="020B0004020202020204" pitchFamily="34" charset="0"/>
                        </a:rPr>
                        <a:t> 2</a:t>
                      </a:r>
                    </a:p>
                  </a:txBody>
                  <a:tcPr marL="5443" marR="5443" marT="5443" marB="0" anchor="ctr"/>
                </a:tc>
                <a:extLst>
                  <a:ext uri="{0D108BD9-81ED-4DB2-BD59-A6C34878D82A}">
                    <a16:rowId xmlns:a16="http://schemas.microsoft.com/office/drawing/2014/main" val="3098829013"/>
                  </a:ext>
                </a:extLst>
              </a:tr>
              <a:tr h="1099800">
                <a:tc>
                  <a:txBody>
                    <a:bodyPr/>
                    <a:lstStyle/>
                    <a:p>
                      <a:pPr algn="l" fontAlgn="ctr"/>
                      <a:r>
                        <a:rPr lang="en-US" sz="2400" b="0" i="0" u="none" strike="noStrike">
                          <a:solidFill>
                            <a:srgbClr val="000000"/>
                          </a:solidFill>
                          <a:effectLst/>
                          <a:latin typeface="Aptos" panose="020B0004020202020204" pitchFamily="34" charset="0"/>
                        </a:rPr>
                        <a:t>US_10</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As a patient, I want to reschedule or cancel an appointment.</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Given a patient has an appointment, when they request to reschedule or cancel, then the system should update accordingly.</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Reschedule or cancel appointments via Uheal.</a:t>
                      </a:r>
                    </a:p>
                  </a:txBody>
                  <a:tcPr marL="5443" marR="5443" marT="5443" marB="0" anchor="ctr"/>
                </a:tc>
                <a:tc>
                  <a:txBody>
                    <a:bodyPr/>
                    <a:lstStyle/>
                    <a:p>
                      <a:pPr algn="l" fontAlgn="ctr"/>
                      <a:r>
                        <a:rPr lang="en-US" sz="2400" b="0" i="0" u="none" strike="noStrike" dirty="0">
                          <a:solidFill>
                            <a:srgbClr val="000000"/>
                          </a:solidFill>
                          <a:effectLst/>
                          <a:latin typeface="Aptos" panose="020B0004020202020204" pitchFamily="34" charset="0"/>
                        </a:rPr>
                        <a:t> 1</a:t>
                      </a:r>
                    </a:p>
                  </a:txBody>
                  <a:tcPr marL="5443" marR="5443" marT="5443" marB="0" anchor="ctr"/>
                </a:tc>
                <a:extLst>
                  <a:ext uri="{0D108BD9-81ED-4DB2-BD59-A6C34878D82A}">
                    <a16:rowId xmlns:a16="http://schemas.microsoft.com/office/drawing/2014/main" val="532189478"/>
                  </a:ext>
                </a:extLst>
              </a:tr>
            </a:tbl>
          </a:graphicData>
        </a:graphic>
      </p:graphicFrame>
    </p:spTree>
    <p:extLst>
      <p:ext uri="{BB962C8B-B14F-4D97-AF65-F5344CB8AC3E}">
        <p14:creationId xmlns:p14="http://schemas.microsoft.com/office/powerpoint/2010/main" val="3225808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p:cNvGrpSpPr/>
        <p:nvPr/>
      </p:nvGrpSpPr>
      <p:grpSpPr>
        <a:xfrm>
          <a:off x="0" y="0"/>
          <a:ext cx="0" cy="0"/>
          <a:chOff x="0" y="0"/>
          <a:chExt cx="0" cy="0"/>
        </a:xfrm>
      </p:grpSpPr>
      <p:grpSp>
        <p:nvGrpSpPr>
          <p:cNvPr id="76" name="Google Shape;76;p12"/>
          <p:cNvGrpSpPr/>
          <p:nvPr/>
        </p:nvGrpSpPr>
        <p:grpSpPr>
          <a:xfrm>
            <a:off x="0" y="0"/>
            <a:ext cx="18288000" cy="10287000"/>
            <a:chOff x="0" y="0"/>
            <a:chExt cx="24384000" cy="13716000"/>
          </a:xfrm>
        </p:grpSpPr>
        <p:sp>
          <p:nvSpPr>
            <p:cNvPr id="77" name="Google Shape;77;p12"/>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78" name="Google Shape;78;p12"/>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79" name="Google Shape;79;p12"/>
          <p:cNvGrpSpPr/>
          <p:nvPr/>
        </p:nvGrpSpPr>
        <p:grpSpPr>
          <a:xfrm>
            <a:off x="770278" y="798032"/>
            <a:ext cx="16771083" cy="8774008"/>
            <a:chOff x="0" y="-241102"/>
            <a:chExt cx="22361444" cy="11698677"/>
          </a:xfrm>
        </p:grpSpPr>
        <p:grpSp>
          <p:nvGrpSpPr>
            <p:cNvPr id="80" name="Google Shape;80;p12"/>
            <p:cNvGrpSpPr/>
            <p:nvPr/>
          </p:nvGrpSpPr>
          <p:grpSpPr>
            <a:xfrm>
              <a:off x="0" y="-241102"/>
              <a:ext cx="22361444" cy="11698677"/>
              <a:chOff x="0" y="-47625"/>
              <a:chExt cx="4417075" cy="2310850"/>
            </a:xfrm>
          </p:grpSpPr>
          <p:sp>
            <p:nvSpPr>
              <p:cNvPr id="81" name="Google Shape;81;p12"/>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82" name="Google Shape;82;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p:cNvGrpSpPr/>
            <p:nvPr/>
          </p:nvGrpSpPr>
          <p:grpSpPr>
            <a:xfrm>
              <a:off x="698199" y="414054"/>
              <a:ext cx="20876442" cy="10385854"/>
              <a:chOff x="0" y="-47625"/>
              <a:chExt cx="4123742" cy="2051527"/>
            </a:xfrm>
          </p:grpSpPr>
          <p:sp>
            <p:nvSpPr>
              <p:cNvPr id="84" name="Google Shape;84;p12"/>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85" name="Google Shape;85;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2" name="Google Shape;92;p12"/>
          <p:cNvSpPr txBox="1"/>
          <p:nvPr/>
        </p:nvSpPr>
        <p:spPr>
          <a:xfrm>
            <a:off x="2157437" y="1822097"/>
            <a:ext cx="13930312" cy="121879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endParaRPr sz="6600" b="1"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C0399ABC-48F9-A1F4-DC25-A931BB492D92}"/>
              </a:ext>
            </a:extLst>
          </p:cNvPr>
          <p:cNvPicPr>
            <a:picLocks noChangeAspect="1"/>
          </p:cNvPicPr>
          <p:nvPr/>
        </p:nvPicPr>
        <p:blipFill>
          <a:blip r:embed="rId4"/>
          <a:stretch>
            <a:fillRect/>
          </a:stretch>
        </p:blipFill>
        <p:spPr>
          <a:xfrm>
            <a:off x="9320776" y="3532260"/>
            <a:ext cx="3602439" cy="5342398"/>
          </a:xfrm>
          <a:prstGeom prst="rect">
            <a:avLst/>
          </a:prstGeom>
        </p:spPr>
      </p:pic>
      <p:pic>
        <p:nvPicPr>
          <p:cNvPr id="18" name="Picture 17">
            <a:extLst>
              <a:ext uri="{FF2B5EF4-FFF2-40B4-BE49-F238E27FC236}">
                <a16:creationId xmlns:a16="http://schemas.microsoft.com/office/drawing/2014/main" id="{F574CED7-F6A2-08BE-C491-C20C01D372A6}"/>
              </a:ext>
            </a:extLst>
          </p:cNvPr>
          <p:cNvPicPr>
            <a:picLocks noChangeAspect="1"/>
          </p:cNvPicPr>
          <p:nvPr/>
        </p:nvPicPr>
        <p:blipFill>
          <a:blip r:embed="rId5"/>
          <a:stretch>
            <a:fillRect/>
          </a:stretch>
        </p:blipFill>
        <p:spPr>
          <a:xfrm>
            <a:off x="5433344" y="3532259"/>
            <a:ext cx="3533882" cy="5342398"/>
          </a:xfrm>
          <a:prstGeom prst="rect">
            <a:avLst/>
          </a:prstGeom>
        </p:spPr>
      </p:pic>
      <p:sp>
        <p:nvSpPr>
          <p:cNvPr id="22" name="TextBox 21">
            <a:extLst>
              <a:ext uri="{FF2B5EF4-FFF2-40B4-BE49-F238E27FC236}">
                <a16:creationId xmlns:a16="http://schemas.microsoft.com/office/drawing/2014/main" id="{95A6AB00-4733-E2D8-67A6-6D59EA019C47}"/>
              </a:ext>
            </a:extLst>
          </p:cNvPr>
          <p:cNvSpPr txBox="1"/>
          <p:nvPr/>
        </p:nvSpPr>
        <p:spPr>
          <a:xfrm>
            <a:off x="1771650" y="2257426"/>
            <a:ext cx="13158788" cy="1015663"/>
          </a:xfrm>
          <a:prstGeom prst="rect">
            <a:avLst/>
          </a:prstGeom>
          <a:noFill/>
        </p:spPr>
        <p:txBody>
          <a:bodyPr wrap="square">
            <a:spAutoFit/>
          </a:bodyPr>
          <a:lstStyle/>
          <a:p>
            <a:r>
              <a:rPr lang="en-US" sz="6000" b="1" dirty="0">
                <a:solidFill>
                  <a:schemeClr val="bg1"/>
                </a:solidFill>
                <a:latin typeface="Microsoft YaHei" panose="020B0503020204020204" pitchFamily="34" charset="-122"/>
                <a:ea typeface="Microsoft YaHei" panose="020B0503020204020204" pitchFamily="34" charset="-122"/>
              </a:rPr>
              <a:t>                       ML AI</a:t>
            </a:r>
            <a:r>
              <a:rPr lang="en-US" sz="3600" b="1" dirty="0">
                <a:solidFill>
                  <a:schemeClr val="bg1"/>
                </a:solidFill>
                <a:latin typeface="Microsoft YaHei" panose="020B0503020204020204" pitchFamily="34" charset="-122"/>
                <a:ea typeface="Microsoft YaHei" panose="020B0503020204020204" pitchFamily="34" charset="-122"/>
              </a:rPr>
              <a:t> </a:t>
            </a:r>
            <a:r>
              <a:rPr lang="en-US" sz="5400" b="1" dirty="0">
                <a:solidFill>
                  <a:schemeClr val="bg1"/>
                </a:solidFill>
                <a:latin typeface="Microsoft YaHei" panose="020B0503020204020204" pitchFamily="34" charset="-122"/>
                <a:ea typeface="Microsoft YaHei" panose="020B0503020204020204" pitchFamily="34" charset="-122"/>
              </a:rPr>
              <a:t>TEAM</a:t>
            </a:r>
            <a:endParaRPr lang="en-IN" sz="5400" b="1" dirty="0">
              <a:solidFill>
                <a:schemeClr val="bg1"/>
              </a:solidFill>
              <a:latin typeface="Microsoft YaHei" panose="020B0503020204020204" pitchFamily="34" charset="-122"/>
              <a:ea typeface="Microsoft YaHei" panose="020B0503020204020204" pitchFamily="34" charset="-122"/>
            </a:endParaRPr>
          </a:p>
        </p:txBody>
      </p:sp>
      <p:pic>
        <p:nvPicPr>
          <p:cNvPr id="24" name="Picture 23">
            <a:extLst>
              <a:ext uri="{FF2B5EF4-FFF2-40B4-BE49-F238E27FC236}">
                <a16:creationId xmlns:a16="http://schemas.microsoft.com/office/drawing/2014/main" id="{A3CED407-C481-4537-683D-165B3C09D4E7}"/>
              </a:ext>
            </a:extLst>
          </p:cNvPr>
          <p:cNvPicPr>
            <a:picLocks noChangeAspect="1"/>
          </p:cNvPicPr>
          <p:nvPr/>
        </p:nvPicPr>
        <p:blipFill>
          <a:blip r:embed="rId6"/>
          <a:stretch>
            <a:fillRect/>
          </a:stretch>
        </p:blipFill>
        <p:spPr>
          <a:xfrm>
            <a:off x="1576966" y="3532259"/>
            <a:ext cx="3573339" cy="5360336"/>
          </a:xfrm>
          <a:prstGeom prst="rect">
            <a:avLst/>
          </a:prstGeom>
        </p:spPr>
      </p:pic>
      <p:pic>
        <p:nvPicPr>
          <p:cNvPr id="25" name="Picture 24">
            <a:extLst>
              <a:ext uri="{FF2B5EF4-FFF2-40B4-BE49-F238E27FC236}">
                <a16:creationId xmlns:a16="http://schemas.microsoft.com/office/drawing/2014/main" id="{2E566102-B717-1B0A-E41F-B6EB4112841C}"/>
              </a:ext>
            </a:extLst>
          </p:cNvPr>
          <p:cNvPicPr>
            <a:picLocks noChangeAspect="1"/>
          </p:cNvPicPr>
          <p:nvPr/>
        </p:nvPicPr>
        <p:blipFill>
          <a:blip r:embed="rId7"/>
          <a:stretch>
            <a:fillRect/>
          </a:stretch>
        </p:blipFill>
        <p:spPr>
          <a:xfrm>
            <a:off x="5150305" y="1681581"/>
            <a:ext cx="1837935" cy="1591508"/>
          </a:xfrm>
          <a:prstGeom prst="rect">
            <a:avLst/>
          </a:prstGeom>
        </p:spPr>
      </p:pic>
      <p:pic>
        <p:nvPicPr>
          <p:cNvPr id="26" name="Picture 25">
            <a:extLst>
              <a:ext uri="{FF2B5EF4-FFF2-40B4-BE49-F238E27FC236}">
                <a16:creationId xmlns:a16="http://schemas.microsoft.com/office/drawing/2014/main" id="{4E64A186-9D18-1C07-EF08-401ECF835E6F}"/>
              </a:ext>
            </a:extLst>
          </p:cNvPr>
          <p:cNvPicPr>
            <a:picLocks noChangeAspect="1"/>
          </p:cNvPicPr>
          <p:nvPr/>
        </p:nvPicPr>
        <p:blipFill>
          <a:blip r:embed="rId8"/>
          <a:stretch>
            <a:fillRect/>
          </a:stretch>
        </p:blipFill>
        <p:spPr>
          <a:xfrm>
            <a:off x="16842317" y="10961"/>
            <a:ext cx="1484214" cy="1670620"/>
          </a:xfrm>
          <a:prstGeom prst="rect">
            <a:avLst/>
          </a:prstGeom>
        </p:spPr>
      </p:pic>
      <p:pic>
        <p:nvPicPr>
          <p:cNvPr id="28" name="Picture 27">
            <a:extLst>
              <a:ext uri="{FF2B5EF4-FFF2-40B4-BE49-F238E27FC236}">
                <a16:creationId xmlns:a16="http://schemas.microsoft.com/office/drawing/2014/main" id="{23A95C56-7DB6-F662-4216-911D72D90B8B}"/>
              </a:ext>
            </a:extLst>
          </p:cNvPr>
          <p:cNvPicPr>
            <a:picLocks noChangeAspect="1"/>
          </p:cNvPicPr>
          <p:nvPr/>
        </p:nvPicPr>
        <p:blipFill>
          <a:blip r:embed="rId9"/>
          <a:stretch>
            <a:fillRect/>
          </a:stretch>
        </p:blipFill>
        <p:spPr>
          <a:xfrm>
            <a:off x="13091357" y="3489839"/>
            <a:ext cx="3410706" cy="532693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6E475F6-07C3-3B2C-F2C6-6292C68653FE}"/>
              </a:ext>
            </a:extLst>
          </p:cNvPr>
          <p:cNvGraphicFramePr>
            <a:graphicFrameLocks noGrp="1"/>
          </p:cNvGraphicFramePr>
          <p:nvPr>
            <p:extLst>
              <p:ext uri="{D42A27DB-BD31-4B8C-83A1-F6EECF244321}">
                <p14:modId xmlns:p14="http://schemas.microsoft.com/office/powerpoint/2010/main" val="961042386"/>
              </p:ext>
            </p:extLst>
          </p:nvPr>
        </p:nvGraphicFramePr>
        <p:xfrm>
          <a:off x="349409" y="2007738"/>
          <a:ext cx="17750055" cy="7552342"/>
        </p:xfrm>
        <a:graphic>
          <a:graphicData uri="http://schemas.openxmlformats.org/drawingml/2006/table">
            <a:tbl>
              <a:tblPr>
                <a:tableStyleId>{284E427A-3D55-4303-BF80-6455036E1DE7}</a:tableStyleId>
              </a:tblPr>
              <a:tblGrid>
                <a:gridCol w="996457">
                  <a:extLst>
                    <a:ext uri="{9D8B030D-6E8A-4147-A177-3AD203B41FA5}">
                      <a16:colId xmlns:a16="http://schemas.microsoft.com/office/drawing/2014/main" val="3796712887"/>
                    </a:ext>
                  </a:extLst>
                </a:gridCol>
                <a:gridCol w="5281510">
                  <a:extLst>
                    <a:ext uri="{9D8B030D-6E8A-4147-A177-3AD203B41FA5}">
                      <a16:colId xmlns:a16="http://schemas.microsoft.com/office/drawing/2014/main" val="1672339793"/>
                    </a:ext>
                  </a:extLst>
                </a:gridCol>
                <a:gridCol w="7083669">
                  <a:extLst>
                    <a:ext uri="{9D8B030D-6E8A-4147-A177-3AD203B41FA5}">
                      <a16:colId xmlns:a16="http://schemas.microsoft.com/office/drawing/2014/main" val="3507615735"/>
                    </a:ext>
                  </a:extLst>
                </a:gridCol>
                <a:gridCol w="3238663">
                  <a:extLst>
                    <a:ext uri="{9D8B030D-6E8A-4147-A177-3AD203B41FA5}">
                      <a16:colId xmlns:a16="http://schemas.microsoft.com/office/drawing/2014/main" val="1528970608"/>
                    </a:ext>
                  </a:extLst>
                </a:gridCol>
                <a:gridCol w="1149756">
                  <a:extLst>
                    <a:ext uri="{9D8B030D-6E8A-4147-A177-3AD203B41FA5}">
                      <a16:colId xmlns:a16="http://schemas.microsoft.com/office/drawing/2014/main" val="3301451493"/>
                    </a:ext>
                  </a:extLst>
                </a:gridCol>
              </a:tblGrid>
              <a:tr h="1204965">
                <a:tc>
                  <a:txBody>
                    <a:bodyPr/>
                    <a:lstStyle/>
                    <a:p>
                      <a:pPr algn="l" fontAlgn="ctr"/>
                      <a:r>
                        <a:rPr lang="en-US" sz="2400" b="0" i="0" u="none" strike="noStrike">
                          <a:solidFill>
                            <a:srgbClr val="000000"/>
                          </a:solidFill>
                          <a:effectLst/>
                          <a:latin typeface="Aptos" panose="020B0004020202020204" pitchFamily="34" charset="0"/>
                        </a:rPr>
                        <a:t>US_13</a:t>
                      </a:r>
                    </a:p>
                  </a:txBody>
                  <a:tcPr marL="5443" marR="5443" marT="5443" marB="0" anchor="ctr"/>
                </a:tc>
                <a:tc>
                  <a:txBody>
                    <a:bodyPr/>
                    <a:lstStyle/>
                    <a:p>
                      <a:pPr algn="l" fontAlgn="ctr"/>
                      <a:r>
                        <a:rPr lang="en-US" sz="2400" b="0" i="0" u="none" strike="noStrike" dirty="0">
                          <a:solidFill>
                            <a:srgbClr val="000000"/>
                          </a:solidFill>
                          <a:effectLst/>
                          <a:latin typeface="Aptos" panose="020B0004020202020204" pitchFamily="34" charset="0"/>
                        </a:rPr>
                        <a:t>As a patient, I want to receive a preliminary diagnosis from application based on my symptoms.</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Given a patient interacts with the chatbot, when they provide symptoms, then the chatbot should generate a preliminary diagnosis.</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AI-based preliminary diagnosis via Uheal.</a:t>
                      </a:r>
                    </a:p>
                  </a:txBody>
                  <a:tcPr marL="5443" marR="5443" marT="5443" marB="0" anchor="ctr"/>
                </a:tc>
                <a:tc>
                  <a:txBody>
                    <a:bodyPr/>
                    <a:lstStyle/>
                    <a:p>
                      <a:pPr algn="l" fontAlgn="ctr"/>
                      <a:r>
                        <a:rPr lang="en-US" sz="2400" b="0" i="0" u="none" strike="noStrike" dirty="0">
                          <a:solidFill>
                            <a:srgbClr val="000000"/>
                          </a:solidFill>
                          <a:effectLst/>
                          <a:latin typeface="Aptos" panose="020B0004020202020204" pitchFamily="34" charset="0"/>
                        </a:rPr>
                        <a:t> 3</a:t>
                      </a:r>
                    </a:p>
                  </a:txBody>
                  <a:tcPr marL="5443" marR="5443" marT="5443" marB="0" anchor="ctr"/>
                </a:tc>
                <a:extLst>
                  <a:ext uri="{0D108BD9-81ED-4DB2-BD59-A6C34878D82A}">
                    <a16:rowId xmlns:a16="http://schemas.microsoft.com/office/drawing/2014/main" val="2237370323"/>
                  </a:ext>
                </a:extLst>
              </a:tr>
              <a:tr h="1204965">
                <a:tc>
                  <a:txBody>
                    <a:bodyPr/>
                    <a:lstStyle/>
                    <a:p>
                      <a:pPr algn="l" fontAlgn="ctr"/>
                      <a:r>
                        <a:rPr lang="en-US" sz="2400" b="0" i="0" u="none" strike="noStrike">
                          <a:solidFill>
                            <a:srgbClr val="000000"/>
                          </a:solidFill>
                          <a:effectLst/>
                          <a:latin typeface="Aptos" panose="020B0004020202020204" pitchFamily="34" charset="0"/>
                        </a:rPr>
                        <a:t>US_16</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As a patient, I want recommend doctors based on my condition.</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Given a patient provides symptoms, when AI processes the data, then it should recommend the best doctor.</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AI doctor recommendations based on condition.</a:t>
                      </a:r>
                    </a:p>
                  </a:txBody>
                  <a:tcPr marL="5443" marR="5443" marT="5443" marB="0" anchor="ctr"/>
                </a:tc>
                <a:tc>
                  <a:txBody>
                    <a:bodyPr/>
                    <a:lstStyle/>
                    <a:p>
                      <a:pPr algn="l" fontAlgn="ctr"/>
                      <a:r>
                        <a:rPr lang="en-US" sz="2400" b="0" i="0" u="none" strike="noStrike" dirty="0">
                          <a:solidFill>
                            <a:srgbClr val="000000"/>
                          </a:solidFill>
                          <a:effectLst/>
                          <a:latin typeface="Aptos" panose="020B0004020202020204" pitchFamily="34" charset="0"/>
                        </a:rPr>
                        <a:t>1 </a:t>
                      </a:r>
                    </a:p>
                  </a:txBody>
                  <a:tcPr marL="5443" marR="5443" marT="5443" marB="0" anchor="ctr"/>
                </a:tc>
                <a:extLst>
                  <a:ext uri="{0D108BD9-81ED-4DB2-BD59-A6C34878D82A}">
                    <a16:rowId xmlns:a16="http://schemas.microsoft.com/office/drawing/2014/main" val="883826485"/>
                  </a:ext>
                </a:extLst>
              </a:tr>
              <a:tr h="1044094">
                <a:tc>
                  <a:txBody>
                    <a:bodyPr/>
                    <a:lstStyle/>
                    <a:p>
                      <a:pPr algn="l" fontAlgn="ctr"/>
                      <a:r>
                        <a:rPr lang="en-US" sz="2400" b="0" i="0" u="none" strike="noStrike">
                          <a:solidFill>
                            <a:srgbClr val="000000"/>
                          </a:solidFill>
                          <a:effectLst/>
                          <a:latin typeface="Aptos" panose="020B0004020202020204" pitchFamily="34" charset="0"/>
                        </a:rPr>
                        <a:t>US_19</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As a doctor, I want to manage my profile, including my specialty, availability, and appointment preferences.</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Given a doctor logs in, when they update their specialty, availability, or preferences, then the changes should be saved.</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Doctor profile management</a:t>
                      </a:r>
                    </a:p>
                  </a:txBody>
                  <a:tcPr marL="5443" marR="5443" marT="5443" marB="0" anchor="ctr"/>
                </a:tc>
                <a:tc>
                  <a:txBody>
                    <a:bodyPr/>
                    <a:lstStyle/>
                    <a:p>
                      <a:pPr algn="l" fontAlgn="ctr"/>
                      <a:r>
                        <a:rPr lang="en-US" sz="2400" b="0" i="0" u="none" strike="noStrike" dirty="0">
                          <a:solidFill>
                            <a:srgbClr val="000000"/>
                          </a:solidFill>
                          <a:effectLst/>
                          <a:latin typeface="Aptos" panose="020B0004020202020204" pitchFamily="34" charset="0"/>
                        </a:rPr>
                        <a:t> 2</a:t>
                      </a:r>
                    </a:p>
                  </a:txBody>
                  <a:tcPr marL="5443" marR="5443" marT="5443" marB="0" anchor="ctr"/>
                </a:tc>
                <a:extLst>
                  <a:ext uri="{0D108BD9-81ED-4DB2-BD59-A6C34878D82A}">
                    <a16:rowId xmlns:a16="http://schemas.microsoft.com/office/drawing/2014/main" val="839962078"/>
                  </a:ext>
                </a:extLst>
              </a:tr>
              <a:tr h="1044094">
                <a:tc>
                  <a:txBody>
                    <a:bodyPr/>
                    <a:lstStyle/>
                    <a:p>
                      <a:pPr algn="l" fontAlgn="ctr"/>
                      <a:r>
                        <a:rPr lang="en-US" sz="2400" b="0" i="0" u="none" strike="noStrike">
                          <a:solidFill>
                            <a:srgbClr val="000000"/>
                          </a:solidFill>
                          <a:effectLst/>
                          <a:latin typeface="Aptos" panose="020B0004020202020204" pitchFamily="34" charset="0"/>
                        </a:rPr>
                        <a:t>US_20</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As a doctor, I want to see a list of my upcoming and past appointments.</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Given a doctor is on the dashboard, when they check "Appointments," then they should see scheduled consultations.</a:t>
                      </a:r>
                    </a:p>
                  </a:txBody>
                  <a:tcPr marL="5443" marR="5443" marT="5443" marB="0" anchor="ctr"/>
                </a:tc>
                <a:tc>
                  <a:txBody>
                    <a:bodyPr/>
                    <a:lstStyle/>
                    <a:p>
                      <a:pPr algn="l" fontAlgn="ctr"/>
                      <a:r>
                        <a:rPr lang="en-US" sz="2400" b="0" i="0" u="none" strike="noStrike" dirty="0">
                          <a:solidFill>
                            <a:srgbClr val="000000"/>
                          </a:solidFill>
                          <a:effectLst/>
                          <a:latin typeface="Aptos" panose="020B0004020202020204" pitchFamily="34" charset="0"/>
                        </a:rPr>
                        <a:t> Appointment Scheduling</a:t>
                      </a:r>
                    </a:p>
                  </a:txBody>
                  <a:tcPr marL="5443" marR="5443" marT="5443" marB="0" anchor="ctr"/>
                </a:tc>
                <a:tc>
                  <a:txBody>
                    <a:bodyPr/>
                    <a:lstStyle/>
                    <a:p>
                      <a:pPr algn="l" fontAlgn="ctr"/>
                      <a:r>
                        <a:rPr lang="en-US" sz="2400" b="0" i="0" u="none" strike="noStrike" dirty="0">
                          <a:solidFill>
                            <a:srgbClr val="000000"/>
                          </a:solidFill>
                          <a:effectLst/>
                          <a:latin typeface="Aptos" panose="020B0004020202020204" pitchFamily="34" charset="0"/>
                        </a:rPr>
                        <a:t> 2</a:t>
                      </a:r>
                    </a:p>
                  </a:txBody>
                  <a:tcPr marL="5443" marR="5443" marT="5443" marB="0" anchor="ctr"/>
                </a:tc>
                <a:extLst>
                  <a:ext uri="{0D108BD9-81ED-4DB2-BD59-A6C34878D82A}">
                    <a16:rowId xmlns:a16="http://schemas.microsoft.com/office/drawing/2014/main" val="2842944822"/>
                  </a:ext>
                </a:extLst>
              </a:tr>
              <a:tr h="1044094">
                <a:tc>
                  <a:txBody>
                    <a:bodyPr/>
                    <a:lstStyle/>
                    <a:p>
                      <a:pPr algn="l" fontAlgn="ctr"/>
                      <a:r>
                        <a:rPr lang="en-US" sz="2400" b="0" i="0" u="none" strike="noStrike" dirty="0">
                          <a:solidFill>
                            <a:srgbClr val="000000"/>
                          </a:solidFill>
                          <a:effectLst/>
                          <a:latin typeface="Aptos" panose="020B0004020202020204" pitchFamily="34" charset="0"/>
                        </a:rPr>
                        <a:t>US_21</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As a doctor, I want to upload medical images (X-rays, MRIs, CT scans) for AI processing.</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Given a doctor uploads an image, when AI processes it, then results should be displayed.</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Upload medical images (X-rays, MRIs, CT scans) for AI processing via Useg.</a:t>
                      </a:r>
                    </a:p>
                  </a:txBody>
                  <a:tcPr marL="5443" marR="5443" marT="5443" marB="0" anchor="ctr"/>
                </a:tc>
                <a:tc>
                  <a:txBody>
                    <a:bodyPr/>
                    <a:lstStyle/>
                    <a:p>
                      <a:pPr algn="l" fontAlgn="ctr"/>
                      <a:r>
                        <a:rPr lang="en-US" sz="2400" b="0" i="0" u="none" strike="noStrike" dirty="0">
                          <a:solidFill>
                            <a:srgbClr val="000000"/>
                          </a:solidFill>
                          <a:effectLst/>
                          <a:latin typeface="Aptos" panose="020B0004020202020204" pitchFamily="34" charset="0"/>
                        </a:rPr>
                        <a:t> 5</a:t>
                      </a:r>
                    </a:p>
                  </a:txBody>
                  <a:tcPr marL="5443" marR="5443" marT="5443" marB="0" anchor="ctr"/>
                </a:tc>
                <a:extLst>
                  <a:ext uri="{0D108BD9-81ED-4DB2-BD59-A6C34878D82A}">
                    <a16:rowId xmlns:a16="http://schemas.microsoft.com/office/drawing/2014/main" val="3865858926"/>
                  </a:ext>
                </a:extLst>
              </a:tr>
              <a:tr h="1044094">
                <a:tc>
                  <a:txBody>
                    <a:bodyPr/>
                    <a:lstStyle/>
                    <a:p>
                      <a:pPr algn="l" fontAlgn="ctr"/>
                      <a:r>
                        <a:rPr lang="en-US" sz="2400" b="0" i="0" u="none" strike="noStrike">
                          <a:solidFill>
                            <a:srgbClr val="000000"/>
                          </a:solidFill>
                          <a:effectLst/>
                          <a:latin typeface="Aptos" panose="020B0004020202020204" pitchFamily="34" charset="0"/>
                        </a:rPr>
                        <a:t>US_24</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As a doctor, I want to receive notifications when a patient books or cancels an appointment.</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Given a patient books or cancels, when the status changes, then the doctor should receive a notification.</a:t>
                      </a:r>
                    </a:p>
                  </a:txBody>
                  <a:tcPr marL="5443" marR="5443" marT="5443" marB="0" anchor="ctr"/>
                </a:tc>
                <a:tc>
                  <a:txBody>
                    <a:bodyPr/>
                    <a:lstStyle/>
                    <a:p>
                      <a:pPr algn="l" fontAlgn="ctr"/>
                      <a:r>
                        <a:rPr lang="en-US" sz="2400" b="0" i="0" u="none" strike="noStrike">
                          <a:solidFill>
                            <a:srgbClr val="000000"/>
                          </a:solidFill>
                          <a:effectLst/>
                          <a:latin typeface="Aptos" panose="020B0004020202020204" pitchFamily="34" charset="0"/>
                        </a:rPr>
                        <a:t>Receive notifications for appointments</a:t>
                      </a:r>
                    </a:p>
                  </a:txBody>
                  <a:tcPr marL="5443" marR="5443" marT="5443" marB="0" anchor="ctr"/>
                </a:tc>
                <a:tc>
                  <a:txBody>
                    <a:bodyPr/>
                    <a:lstStyle/>
                    <a:p>
                      <a:pPr algn="l" fontAlgn="ctr"/>
                      <a:r>
                        <a:rPr lang="en-US" sz="2400" b="0" i="0" u="none" strike="noStrike" dirty="0">
                          <a:solidFill>
                            <a:srgbClr val="000000"/>
                          </a:solidFill>
                          <a:effectLst/>
                          <a:latin typeface="Aptos" panose="020B0004020202020204" pitchFamily="34" charset="0"/>
                        </a:rPr>
                        <a:t> 1</a:t>
                      </a:r>
                    </a:p>
                  </a:txBody>
                  <a:tcPr marL="5443" marR="5443" marT="5443" marB="0" anchor="ctr"/>
                </a:tc>
                <a:extLst>
                  <a:ext uri="{0D108BD9-81ED-4DB2-BD59-A6C34878D82A}">
                    <a16:rowId xmlns:a16="http://schemas.microsoft.com/office/drawing/2014/main" val="3463811105"/>
                  </a:ext>
                </a:extLst>
              </a:tr>
            </a:tbl>
          </a:graphicData>
        </a:graphic>
      </p:graphicFrame>
      <p:pic>
        <p:nvPicPr>
          <p:cNvPr id="3" name="Picture 2">
            <a:extLst>
              <a:ext uri="{FF2B5EF4-FFF2-40B4-BE49-F238E27FC236}">
                <a16:creationId xmlns:a16="http://schemas.microsoft.com/office/drawing/2014/main" id="{00C0FCD1-3B01-7324-A2C4-57F1F63390D5}"/>
              </a:ext>
            </a:extLst>
          </p:cNvPr>
          <p:cNvPicPr>
            <a:picLocks noChangeAspect="1"/>
          </p:cNvPicPr>
          <p:nvPr/>
        </p:nvPicPr>
        <p:blipFill>
          <a:blip r:embed="rId2"/>
          <a:stretch>
            <a:fillRect/>
          </a:stretch>
        </p:blipFill>
        <p:spPr>
          <a:xfrm>
            <a:off x="16958820" y="0"/>
            <a:ext cx="1407085" cy="1583805"/>
          </a:xfrm>
          <a:prstGeom prst="rect">
            <a:avLst/>
          </a:prstGeom>
        </p:spPr>
      </p:pic>
    </p:spTree>
    <p:extLst>
      <p:ext uri="{BB962C8B-B14F-4D97-AF65-F5344CB8AC3E}">
        <p14:creationId xmlns:p14="http://schemas.microsoft.com/office/powerpoint/2010/main" val="2768400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14"/>
        <p:cNvGrpSpPr/>
        <p:nvPr/>
      </p:nvGrpSpPr>
      <p:grpSpPr>
        <a:xfrm>
          <a:off x="0" y="0"/>
          <a:ext cx="0" cy="0"/>
          <a:chOff x="0" y="0"/>
          <a:chExt cx="0" cy="0"/>
        </a:xfrm>
      </p:grpSpPr>
      <p:sp>
        <p:nvSpPr>
          <p:cNvPr id="115" name="Google Shape;115;p14"/>
          <p:cNvSpPr/>
          <p:nvPr/>
        </p:nvSpPr>
        <p:spPr>
          <a:xfrm rot="5400000">
            <a:off x="6377772" y="-6377772"/>
            <a:ext cx="5532456" cy="18288000"/>
          </a:xfrm>
          <a:custGeom>
            <a:avLst/>
            <a:gdLst/>
            <a:ahLst/>
            <a:cxnLst/>
            <a:rect l="l" t="t" r="r" b="b"/>
            <a:pathLst>
              <a:path w="5532456" h="18288000" extrusionOk="0">
                <a:moveTo>
                  <a:pt x="0" y="0"/>
                </a:moveTo>
                <a:lnTo>
                  <a:pt x="5532456" y="0"/>
                </a:lnTo>
                <a:lnTo>
                  <a:pt x="5532456" y="18288000"/>
                </a:lnTo>
                <a:lnTo>
                  <a:pt x="0" y="18288000"/>
                </a:lnTo>
                <a:lnTo>
                  <a:pt x="0" y="0"/>
                </a:lnTo>
                <a:close/>
              </a:path>
            </a:pathLst>
          </a:custGeom>
          <a:blipFill rotWithShape="1">
            <a:blip r:embed="rId3">
              <a:alphaModFix/>
            </a:blip>
            <a:stretch>
              <a:fillRect l="-25548" r="-205007"/>
            </a:stretch>
          </a:blipFill>
          <a:ln>
            <a:noFill/>
          </a:ln>
        </p:spPr>
      </p:sp>
      <p:grpSp>
        <p:nvGrpSpPr>
          <p:cNvPr id="116" name="Google Shape;116;p14"/>
          <p:cNvGrpSpPr/>
          <p:nvPr/>
        </p:nvGrpSpPr>
        <p:grpSpPr>
          <a:xfrm rot="-5400000">
            <a:off x="5619843" y="-7135700"/>
            <a:ext cx="6883185" cy="18453126"/>
            <a:chOff x="0" y="-47625"/>
            <a:chExt cx="1812855" cy="4860082"/>
          </a:xfrm>
        </p:grpSpPr>
        <p:sp>
          <p:nvSpPr>
            <p:cNvPr id="117" name="Google Shape;117;p14"/>
            <p:cNvSpPr/>
            <p:nvPr/>
          </p:nvSpPr>
          <p:spPr>
            <a:xfrm>
              <a:off x="0" y="0"/>
              <a:ext cx="1812855" cy="4812457"/>
            </a:xfrm>
            <a:custGeom>
              <a:avLst/>
              <a:gdLst/>
              <a:ahLst/>
              <a:cxnLst/>
              <a:rect l="l" t="t" r="r" b="b"/>
              <a:pathLst>
                <a:path w="1812855" h="4812457" extrusionOk="0">
                  <a:moveTo>
                    <a:pt x="0" y="0"/>
                  </a:moveTo>
                  <a:lnTo>
                    <a:pt x="1812855" y="0"/>
                  </a:lnTo>
                  <a:lnTo>
                    <a:pt x="1812855" y="4812457"/>
                  </a:lnTo>
                  <a:lnTo>
                    <a:pt x="0" y="4812457"/>
                  </a:lnTo>
                  <a:close/>
                </a:path>
              </a:pathLst>
            </a:custGeom>
            <a:gradFill>
              <a:gsLst>
                <a:gs pos="0">
                  <a:srgbClr val="0F1A38"/>
                </a:gs>
                <a:gs pos="50000">
                  <a:srgbClr val="0F1A38"/>
                </a:gs>
                <a:gs pos="100000">
                  <a:srgbClr val="0F1A38">
                    <a:alpha val="0"/>
                  </a:srgbClr>
                </a:gs>
              </a:gsLst>
              <a:lin ang="0" scaled="0"/>
            </a:gradFill>
            <a:ln>
              <a:noFill/>
            </a:ln>
          </p:spPr>
        </p:sp>
        <p:sp>
          <p:nvSpPr>
            <p:cNvPr id="118" name="Google Shape;118;p1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 name="Google Shape;122;p14"/>
          <p:cNvSpPr txBox="1"/>
          <p:nvPr/>
        </p:nvSpPr>
        <p:spPr>
          <a:xfrm>
            <a:off x="1468343" y="263246"/>
            <a:ext cx="15557400"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800" b="0" i="0" u="none" strike="noStrike" cap="none" dirty="0">
                <a:solidFill>
                  <a:srgbClr val="71CBEF"/>
                </a:solidFill>
                <a:latin typeface="Archivo Black"/>
                <a:ea typeface="Archivo Black"/>
                <a:cs typeface="Archivo Black"/>
                <a:sym typeface="Archivo Black"/>
              </a:rPr>
              <a:t>Project Demo</a:t>
            </a:r>
            <a:endParaRPr dirty="0"/>
          </a:p>
        </p:txBody>
      </p:sp>
      <p:pic>
        <p:nvPicPr>
          <p:cNvPr id="4" name="Picture 3">
            <a:extLst>
              <a:ext uri="{FF2B5EF4-FFF2-40B4-BE49-F238E27FC236}">
                <a16:creationId xmlns:a16="http://schemas.microsoft.com/office/drawing/2014/main" id="{F7B51958-E319-DB27-D573-6D05E0A83D21}"/>
              </a:ext>
            </a:extLst>
          </p:cNvPr>
          <p:cNvPicPr>
            <a:picLocks noChangeAspect="1"/>
          </p:cNvPicPr>
          <p:nvPr/>
        </p:nvPicPr>
        <p:blipFill>
          <a:blip r:embed="rId4"/>
          <a:stretch>
            <a:fillRect/>
          </a:stretch>
        </p:blipFill>
        <p:spPr>
          <a:xfrm>
            <a:off x="16130563" y="-42861"/>
            <a:ext cx="2348464" cy="2643414"/>
          </a:xfrm>
          <a:prstGeom prst="rect">
            <a:avLst/>
          </a:prstGeom>
        </p:spPr>
      </p:pic>
      <p:pic>
        <p:nvPicPr>
          <p:cNvPr id="3" name="Picture 2">
            <a:extLst>
              <a:ext uri="{FF2B5EF4-FFF2-40B4-BE49-F238E27FC236}">
                <a16:creationId xmlns:a16="http://schemas.microsoft.com/office/drawing/2014/main" id="{7613D8A2-1382-A3AD-F8EE-051D3A5874C5}"/>
              </a:ext>
            </a:extLst>
          </p:cNvPr>
          <p:cNvPicPr>
            <a:picLocks noChangeAspect="1"/>
          </p:cNvPicPr>
          <p:nvPr/>
        </p:nvPicPr>
        <p:blipFill>
          <a:blip r:embed="rId5"/>
          <a:stretch>
            <a:fillRect/>
          </a:stretch>
        </p:blipFill>
        <p:spPr>
          <a:xfrm>
            <a:off x="469381" y="1528595"/>
            <a:ext cx="3619450" cy="8195369"/>
          </a:xfrm>
          <a:prstGeom prst="rect">
            <a:avLst/>
          </a:prstGeom>
        </p:spPr>
      </p:pic>
      <p:pic>
        <p:nvPicPr>
          <p:cNvPr id="7" name="Picture 6">
            <a:extLst>
              <a:ext uri="{FF2B5EF4-FFF2-40B4-BE49-F238E27FC236}">
                <a16:creationId xmlns:a16="http://schemas.microsoft.com/office/drawing/2014/main" id="{698114CF-7BC7-11DA-699D-2BE2FABA7F06}"/>
              </a:ext>
            </a:extLst>
          </p:cNvPr>
          <p:cNvPicPr>
            <a:picLocks noChangeAspect="1"/>
          </p:cNvPicPr>
          <p:nvPr/>
        </p:nvPicPr>
        <p:blipFill>
          <a:blip r:embed="rId6"/>
          <a:stretch>
            <a:fillRect/>
          </a:stretch>
        </p:blipFill>
        <p:spPr>
          <a:xfrm>
            <a:off x="4680522" y="1667338"/>
            <a:ext cx="3619450" cy="8056626"/>
          </a:xfrm>
          <a:prstGeom prst="rect">
            <a:avLst/>
          </a:prstGeom>
        </p:spPr>
      </p:pic>
      <p:pic>
        <p:nvPicPr>
          <p:cNvPr id="13" name="Picture 12">
            <a:extLst>
              <a:ext uri="{FF2B5EF4-FFF2-40B4-BE49-F238E27FC236}">
                <a16:creationId xmlns:a16="http://schemas.microsoft.com/office/drawing/2014/main" id="{E5F47268-D2E4-578C-A1CD-43821F0F0958}"/>
              </a:ext>
            </a:extLst>
          </p:cNvPr>
          <p:cNvPicPr>
            <a:picLocks noChangeAspect="1"/>
          </p:cNvPicPr>
          <p:nvPr/>
        </p:nvPicPr>
        <p:blipFill>
          <a:blip r:embed="rId7"/>
          <a:stretch>
            <a:fillRect/>
          </a:stretch>
        </p:blipFill>
        <p:spPr>
          <a:xfrm>
            <a:off x="8818511" y="1667338"/>
            <a:ext cx="9131161" cy="4331594"/>
          </a:xfrm>
          <a:prstGeom prst="rect">
            <a:avLst/>
          </a:prstGeom>
        </p:spPr>
      </p:pic>
      <p:pic>
        <p:nvPicPr>
          <p:cNvPr id="15" name="Picture 14">
            <a:extLst>
              <a:ext uri="{FF2B5EF4-FFF2-40B4-BE49-F238E27FC236}">
                <a16:creationId xmlns:a16="http://schemas.microsoft.com/office/drawing/2014/main" id="{26E7A9CE-6B33-DB5D-DBAC-0403A1350249}"/>
              </a:ext>
            </a:extLst>
          </p:cNvPr>
          <p:cNvPicPr>
            <a:picLocks noChangeAspect="1"/>
          </p:cNvPicPr>
          <p:nvPr/>
        </p:nvPicPr>
        <p:blipFill>
          <a:blip r:embed="rId8"/>
          <a:stretch>
            <a:fillRect/>
          </a:stretch>
        </p:blipFill>
        <p:spPr>
          <a:xfrm>
            <a:off x="10277856" y="6207170"/>
            <a:ext cx="7263764" cy="395187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4B7DA9C-03B4-9659-4CC4-3FC3BBFAACA8}"/>
              </a:ext>
            </a:extLst>
          </p:cNvPr>
          <p:cNvSpPr>
            <a:spLocks noGrp="1"/>
          </p:cNvSpPr>
          <p:nvPr>
            <p:ph type="subTitle" idx="1"/>
          </p:nvPr>
        </p:nvSpPr>
        <p:spPr>
          <a:xfrm>
            <a:off x="1414464" y="1985963"/>
            <a:ext cx="15001874" cy="2490812"/>
          </a:xfrm>
        </p:spPr>
        <p:txBody>
          <a:bodyPr/>
          <a:lstStyle/>
          <a:p>
            <a:r>
              <a:rPr lang="en-IN" dirty="0"/>
              <a:t>https://github.com/htmw/2025S-RushHour/wiki</a:t>
            </a:r>
          </a:p>
        </p:txBody>
      </p:sp>
      <p:sp>
        <p:nvSpPr>
          <p:cNvPr id="3" name="Title 2">
            <a:extLst>
              <a:ext uri="{FF2B5EF4-FFF2-40B4-BE49-F238E27FC236}">
                <a16:creationId xmlns:a16="http://schemas.microsoft.com/office/drawing/2014/main" id="{DD77A1E0-2B36-D069-D60D-C8C857CD422B}"/>
              </a:ext>
            </a:extLst>
          </p:cNvPr>
          <p:cNvSpPr>
            <a:spLocks noGrp="1"/>
          </p:cNvSpPr>
          <p:nvPr>
            <p:ph type="ctrTitle"/>
          </p:nvPr>
        </p:nvSpPr>
        <p:spPr>
          <a:xfrm>
            <a:off x="2990050" y="437583"/>
            <a:ext cx="11998500" cy="1319780"/>
          </a:xfrm>
        </p:spPr>
        <p:txBody>
          <a:bodyPr/>
          <a:lstStyle/>
          <a:p>
            <a:r>
              <a:rPr lang="en-US" dirty="0"/>
              <a:t>WIKI PAGE </a:t>
            </a:r>
            <a:endParaRPr lang="en-IN" dirty="0"/>
          </a:p>
        </p:txBody>
      </p:sp>
      <p:pic>
        <p:nvPicPr>
          <p:cNvPr id="4" name="Picture 3">
            <a:extLst>
              <a:ext uri="{FF2B5EF4-FFF2-40B4-BE49-F238E27FC236}">
                <a16:creationId xmlns:a16="http://schemas.microsoft.com/office/drawing/2014/main" id="{C3392BDB-82BF-996F-1BB3-9D196933A70F}"/>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6" name="Picture 5">
            <a:extLst>
              <a:ext uri="{FF2B5EF4-FFF2-40B4-BE49-F238E27FC236}">
                <a16:creationId xmlns:a16="http://schemas.microsoft.com/office/drawing/2014/main" id="{14BE4AD9-1A39-3268-2829-BE07892E840F}"/>
              </a:ext>
            </a:extLst>
          </p:cNvPr>
          <p:cNvPicPr>
            <a:picLocks noChangeAspect="1"/>
          </p:cNvPicPr>
          <p:nvPr/>
        </p:nvPicPr>
        <p:blipFill>
          <a:blip r:embed="rId3"/>
          <a:stretch>
            <a:fillRect/>
          </a:stretch>
        </p:blipFill>
        <p:spPr>
          <a:xfrm>
            <a:off x="2084981" y="3014688"/>
            <a:ext cx="13808637" cy="6248942"/>
          </a:xfrm>
          <a:prstGeom prst="rect">
            <a:avLst/>
          </a:prstGeom>
        </p:spPr>
      </p:pic>
    </p:spTree>
    <p:extLst>
      <p:ext uri="{BB962C8B-B14F-4D97-AF65-F5344CB8AC3E}">
        <p14:creationId xmlns:p14="http://schemas.microsoft.com/office/powerpoint/2010/main" val="1822558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0373351-08DC-1C05-26A7-AD8F8A7C6C93}"/>
              </a:ext>
            </a:extLst>
          </p:cNvPr>
          <p:cNvSpPr>
            <a:spLocks noGrp="1"/>
          </p:cNvSpPr>
          <p:nvPr>
            <p:ph type="subTitle" idx="1"/>
          </p:nvPr>
        </p:nvSpPr>
        <p:spPr/>
        <p:txBody>
          <a:bodyPr>
            <a:normAutofit lnSpcReduction="10000"/>
          </a:bodyPr>
          <a:lstStyle/>
          <a:p>
            <a:r>
              <a:rPr lang="en-US" dirty="0"/>
              <a:t>CONTACT US:</a:t>
            </a:r>
          </a:p>
          <a:p>
            <a:endParaRPr lang="en-US" dirty="0"/>
          </a:p>
          <a:p>
            <a:r>
              <a:rPr lang="en-US" dirty="0"/>
              <a:t>teamuspark@gmail.com </a:t>
            </a:r>
          </a:p>
          <a:p>
            <a:endParaRPr lang="en-IN" dirty="0"/>
          </a:p>
        </p:txBody>
      </p:sp>
      <p:sp>
        <p:nvSpPr>
          <p:cNvPr id="3" name="Title 2">
            <a:extLst>
              <a:ext uri="{FF2B5EF4-FFF2-40B4-BE49-F238E27FC236}">
                <a16:creationId xmlns:a16="http://schemas.microsoft.com/office/drawing/2014/main" id="{07DCAB96-8173-F384-B56F-B070B8E3FAD5}"/>
              </a:ext>
            </a:extLst>
          </p:cNvPr>
          <p:cNvSpPr>
            <a:spLocks noGrp="1"/>
          </p:cNvSpPr>
          <p:nvPr>
            <p:ph type="ctrTitle"/>
          </p:nvPr>
        </p:nvSpPr>
        <p:spPr/>
        <p:txBody>
          <a:bodyPr/>
          <a:lstStyle/>
          <a:p>
            <a:r>
              <a:rPr lang="en-US" dirty="0"/>
              <a:t>THANK YOU </a:t>
            </a:r>
            <a:endParaRPr lang="en-IN" dirty="0"/>
          </a:p>
        </p:txBody>
      </p:sp>
      <p:pic>
        <p:nvPicPr>
          <p:cNvPr id="4" name="Picture 3">
            <a:extLst>
              <a:ext uri="{FF2B5EF4-FFF2-40B4-BE49-F238E27FC236}">
                <a16:creationId xmlns:a16="http://schemas.microsoft.com/office/drawing/2014/main" id="{1A21592F-4177-52A8-2FB1-3E86AA7DC5FF}"/>
              </a:ext>
            </a:extLst>
          </p:cNvPr>
          <p:cNvPicPr>
            <a:picLocks noChangeAspect="1"/>
          </p:cNvPicPr>
          <p:nvPr/>
        </p:nvPicPr>
        <p:blipFill>
          <a:blip r:embed="rId2"/>
          <a:stretch>
            <a:fillRect/>
          </a:stretch>
        </p:blipFill>
        <p:spPr>
          <a:xfrm>
            <a:off x="7815068" y="5730909"/>
            <a:ext cx="2348464" cy="2643414"/>
          </a:xfrm>
          <a:prstGeom prst="rect">
            <a:avLst/>
          </a:prstGeom>
        </p:spPr>
      </p:pic>
    </p:spTree>
    <p:extLst>
      <p:ext uri="{BB962C8B-B14F-4D97-AF65-F5344CB8AC3E}">
        <p14:creationId xmlns:p14="http://schemas.microsoft.com/office/powerpoint/2010/main" val="39975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359BB4-F1DF-703D-4765-86322B9E4D45}"/>
              </a:ext>
            </a:extLst>
          </p:cNvPr>
          <p:cNvSpPr>
            <a:spLocks noGrp="1"/>
          </p:cNvSpPr>
          <p:nvPr>
            <p:ph type="body" idx="2"/>
          </p:nvPr>
        </p:nvSpPr>
        <p:spPr>
          <a:xfrm>
            <a:off x="2876449" y="3012089"/>
            <a:ext cx="12423253" cy="5853000"/>
          </a:xfrm>
        </p:spPr>
        <p:txBody>
          <a:bodyPr/>
          <a:lstStyle/>
          <a:p>
            <a:pPr>
              <a:buClr>
                <a:schemeClr val="bg1"/>
              </a:buClr>
            </a:pPr>
            <a:r>
              <a:rPr lang="en-US" dirty="0"/>
              <a:t>Removed the Jira Screenshots</a:t>
            </a:r>
          </a:p>
          <a:p>
            <a:pPr>
              <a:buClr>
                <a:schemeClr val="bg1"/>
              </a:buClr>
            </a:pPr>
            <a:r>
              <a:rPr lang="en-US" dirty="0"/>
              <a:t>Made slides to communicate what needs to be delivered for each sprint</a:t>
            </a:r>
          </a:p>
          <a:p>
            <a:pPr>
              <a:buFont typeface="Courier New" panose="02070309020205020404" pitchFamily="49" charset="0"/>
              <a:buChar char="o"/>
            </a:pPr>
            <a:endParaRPr lang="en-US" dirty="0"/>
          </a:p>
        </p:txBody>
      </p:sp>
      <p:sp>
        <p:nvSpPr>
          <p:cNvPr id="4" name="Title 3">
            <a:extLst>
              <a:ext uri="{FF2B5EF4-FFF2-40B4-BE49-F238E27FC236}">
                <a16:creationId xmlns:a16="http://schemas.microsoft.com/office/drawing/2014/main" id="{26C998EB-9932-9CBD-375B-3998783320F0}"/>
              </a:ext>
            </a:extLst>
          </p:cNvPr>
          <p:cNvSpPr>
            <a:spLocks noGrp="1"/>
          </p:cNvSpPr>
          <p:nvPr>
            <p:ph type="ctrTitle"/>
          </p:nvPr>
        </p:nvSpPr>
        <p:spPr/>
        <p:txBody>
          <a:bodyPr/>
          <a:lstStyle/>
          <a:p>
            <a:r>
              <a:rPr lang="en-US" dirty="0"/>
              <a:t>Improvements from professor</a:t>
            </a:r>
          </a:p>
        </p:txBody>
      </p:sp>
    </p:spTree>
    <p:extLst>
      <p:ext uri="{BB962C8B-B14F-4D97-AF65-F5344CB8AC3E}">
        <p14:creationId xmlns:p14="http://schemas.microsoft.com/office/powerpoint/2010/main" val="309812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1617F702-1A69-0BC2-3690-D43D30389F22}"/>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656CDD6F-E7F1-B8C3-D71E-E02ED8750844}"/>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FEC179D2-3253-C57D-ACD3-F0E4D8A1BCE0}"/>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78" name="Google Shape;78;p12">
              <a:extLst>
                <a:ext uri="{FF2B5EF4-FFF2-40B4-BE49-F238E27FC236}">
                  <a16:creationId xmlns:a16="http://schemas.microsoft.com/office/drawing/2014/main" id="{23DC4866-26E2-0932-37E7-87909665E619}"/>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79" name="Google Shape;79;p12">
            <a:extLst>
              <a:ext uri="{FF2B5EF4-FFF2-40B4-BE49-F238E27FC236}">
                <a16:creationId xmlns:a16="http://schemas.microsoft.com/office/drawing/2014/main" id="{BAD666F5-C548-0493-3A12-C270A0CF1DE8}"/>
              </a:ext>
            </a:extLst>
          </p:cNvPr>
          <p:cNvGrpSpPr/>
          <p:nvPr/>
        </p:nvGrpSpPr>
        <p:grpSpPr>
          <a:xfrm>
            <a:off x="715596" y="756496"/>
            <a:ext cx="16771083" cy="8774008"/>
            <a:chOff x="0" y="-241102"/>
            <a:chExt cx="22361444" cy="11698677"/>
          </a:xfrm>
        </p:grpSpPr>
        <p:grpSp>
          <p:nvGrpSpPr>
            <p:cNvPr id="80" name="Google Shape;80;p12">
              <a:extLst>
                <a:ext uri="{FF2B5EF4-FFF2-40B4-BE49-F238E27FC236}">
                  <a16:creationId xmlns:a16="http://schemas.microsoft.com/office/drawing/2014/main" id="{C90FE201-CFCA-BB15-7FE8-D8EC7CF1FE3B}"/>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D75D79DD-57D9-D445-1BE7-BA8151882DD3}"/>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82" name="Google Shape;82;p12">
                <a:extLst>
                  <a:ext uri="{FF2B5EF4-FFF2-40B4-BE49-F238E27FC236}">
                    <a16:creationId xmlns:a16="http://schemas.microsoft.com/office/drawing/2014/main" id="{851CAE14-2D70-8EA3-10A4-7604D2E3C63A}"/>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285D3CF1-65F0-DF3D-A474-782E498DBFEE}"/>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17ABE00C-D8A3-92A1-9582-0ACB9EC06761}"/>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85" name="Google Shape;85;p12">
                <a:extLst>
                  <a:ext uri="{FF2B5EF4-FFF2-40B4-BE49-F238E27FC236}">
                    <a16:creationId xmlns:a16="http://schemas.microsoft.com/office/drawing/2014/main" id="{758A17A5-CD8E-8C9F-99B7-4ADFC679A543}"/>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86" name="Google Shape;86;p12">
            <a:extLst>
              <a:ext uri="{FF2B5EF4-FFF2-40B4-BE49-F238E27FC236}">
                <a16:creationId xmlns:a16="http://schemas.microsoft.com/office/drawing/2014/main" id="{B848D51D-0977-060E-CC76-8F0A09A9ADD0}"/>
              </a:ext>
            </a:extLst>
          </p:cNvPr>
          <p:cNvSpPr txBox="1"/>
          <p:nvPr/>
        </p:nvSpPr>
        <p:spPr>
          <a:xfrm>
            <a:off x="7490963" y="6605962"/>
            <a:ext cx="3306074"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87" name="Google Shape;87;p12">
            <a:extLst>
              <a:ext uri="{FF2B5EF4-FFF2-40B4-BE49-F238E27FC236}">
                <a16:creationId xmlns:a16="http://schemas.microsoft.com/office/drawing/2014/main" id="{50587724-E5FC-A870-CED9-51807263104F}"/>
              </a:ext>
            </a:extLst>
          </p:cNvPr>
          <p:cNvSpPr txBox="1"/>
          <p:nvPr/>
        </p:nvSpPr>
        <p:spPr>
          <a:xfrm>
            <a:off x="749096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88" name="Google Shape;88;p12">
            <a:extLst>
              <a:ext uri="{FF2B5EF4-FFF2-40B4-BE49-F238E27FC236}">
                <a16:creationId xmlns:a16="http://schemas.microsoft.com/office/drawing/2014/main" id="{7FB473BE-188D-77D7-2E38-41B12CC7712B}"/>
              </a:ext>
            </a:extLst>
          </p:cNvPr>
          <p:cNvSpPr txBox="1"/>
          <p:nvPr/>
        </p:nvSpPr>
        <p:spPr>
          <a:xfrm>
            <a:off x="1662804" y="3205990"/>
            <a:ext cx="3306074"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lang="en-US" sz="3200" b="0" i="0" u="none" strike="noStrike" cap="none" dirty="0">
              <a:solidFill>
                <a:schemeClr val="bg1"/>
              </a:solidFill>
              <a:latin typeface="Arial"/>
              <a:ea typeface="Arial"/>
              <a:cs typeface="Arial"/>
              <a:sym typeface="Arial"/>
            </a:endParaRPr>
          </a:p>
          <a:p>
            <a:pPr marL="0" marR="0" lvl="0" indent="0" algn="ctr" rtl="0">
              <a:lnSpc>
                <a:spcPct val="120000"/>
              </a:lnSpc>
              <a:spcBef>
                <a:spcPts val="0"/>
              </a:spcBef>
              <a:spcAft>
                <a:spcPts val="0"/>
              </a:spcAft>
              <a:buNone/>
            </a:pPr>
            <a:endParaRPr lang="en-US" sz="3200" dirty="0">
              <a:solidFill>
                <a:srgbClr val="71CBEF"/>
              </a:solidFill>
            </a:endParaRPr>
          </a:p>
          <a:p>
            <a:pPr marL="0" marR="0" lvl="0" indent="0" algn="ctr" rtl="0">
              <a:lnSpc>
                <a:spcPct val="120000"/>
              </a:lnSpc>
              <a:spcBef>
                <a:spcPts val="0"/>
              </a:spcBef>
              <a:spcAft>
                <a:spcPts val="0"/>
              </a:spcAft>
              <a:buNone/>
            </a:pPr>
            <a:endParaRPr dirty="0"/>
          </a:p>
        </p:txBody>
      </p:sp>
      <p:sp>
        <p:nvSpPr>
          <p:cNvPr id="89" name="Google Shape;89;p12">
            <a:extLst>
              <a:ext uri="{FF2B5EF4-FFF2-40B4-BE49-F238E27FC236}">
                <a16:creationId xmlns:a16="http://schemas.microsoft.com/office/drawing/2014/main" id="{6AAE5F72-3084-7B72-3B7C-2C81476E70BC}"/>
              </a:ext>
            </a:extLst>
          </p:cNvPr>
          <p:cNvSpPr txBox="1"/>
          <p:nvPr/>
        </p:nvSpPr>
        <p:spPr>
          <a:xfrm>
            <a:off x="286598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0" name="Google Shape;90;p12">
            <a:extLst>
              <a:ext uri="{FF2B5EF4-FFF2-40B4-BE49-F238E27FC236}">
                <a16:creationId xmlns:a16="http://schemas.microsoft.com/office/drawing/2014/main" id="{20C321E5-E786-78C9-FB1F-8937AA8D6741}"/>
              </a:ext>
            </a:extLst>
          </p:cNvPr>
          <p:cNvSpPr txBox="1"/>
          <p:nvPr/>
        </p:nvSpPr>
        <p:spPr>
          <a:xfrm>
            <a:off x="11966284" y="6605962"/>
            <a:ext cx="3794478"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91" name="Google Shape;91;p12">
            <a:extLst>
              <a:ext uri="{FF2B5EF4-FFF2-40B4-BE49-F238E27FC236}">
                <a16:creationId xmlns:a16="http://schemas.microsoft.com/office/drawing/2014/main" id="{378A3DE5-29EE-41A8-AB99-86265D3A51AB}"/>
              </a:ext>
            </a:extLst>
          </p:cNvPr>
          <p:cNvSpPr txBox="1"/>
          <p:nvPr/>
        </p:nvSpPr>
        <p:spPr>
          <a:xfrm>
            <a:off x="12210486"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2" name="Google Shape;92;p12">
            <a:extLst>
              <a:ext uri="{FF2B5EF4-FFF2-40B4-BE49-F238E27FC236}">
                <a16:creationId xmlns:a16="http://schemas.microsoft.com/office/drawing/2014/main" id="{ED40C865-98F8-D520-1D54-0E741C70B9D6}"/>
              </a:ext>
            </a:extLst>
          </p:cNvPr>
          <p:cNvSpPr txBox="1"/>
          <p:nvPr/>
        </p:nvSpPr>
        <p:spPr>
          <a:xfrm>
            <a:off x="2514600" y="1920206"/>
            <a:ext cx="11433575" cy="1107996"/>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0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     PROBLEM STATEMENT</a:t>
            </a:r>
            <a:endParaRPr lang="en-US" sz="6000" b="1"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2245AA1A-F985-C1ED-6816-7CAA4017CE56}"/>
              </a:ext>
            </a:extLst>
          </p:cNvPr>
          <p:cNvSpPr txBox="1"/>
          <p:nvPr/>
        </p:nvSpPr>
        <p:spPr>
          <a:xfrm>
            <a:off x="1471613" y="3800475"/>
            <a:ext cx="15259050" cy="4174541"/>
          </a:xfrm>
          <a:prstGeom prst="rect">
            <a:avLst/>
          </a:prstGeom>
          <a:noFill/>
        </p:spPr>
        <p:txBody>
          <a:bodyPr wrap="square">
            <a:spAutoFit/>
          </a:bodyPr>
          <a:lstStyle/>
          <a:p>
            <a:pPr marL="0" marR="0" lvl="0" indent="0" rtl="0">
              <a:lnSpc>
                <a:spcPct val="120000"/>
              </a:lnSpc>
              <a:spcBef>
                <a:spcPts val="0"/>
              </a:spcBef>
              <a:spcAft>
                <a:spcPts val="0"/>
              </a:spcAft>
              <a:buNone/>
            </a:pPr>
            <a:r>
              <a:rPr lang="en-US" sz="3200" dirty="0">
                <a:solidFill>
                  <a:schemeClr val="bg1"/>
                </a:solidFill>
              </a:rPr>
              <a:t>Continuous Medical Assistance is one of a non-negotiable requirement these days and it can't be ignored. It is tedious to manage and store data related to a diagnosis of a patient for hospitals and for the patient as well.  A simplified way of managing health care is needed, which can be achieved through AI chatbot and smart data storage system and like wise professionals in the medical sector can use a trained ML based algorithm service to reduce manual effort in the patient diagnosis. </a:t>
            </a:r>
          </a:p>
          <a:p>
            <a:pPr marL="0" marR="0" lvl="0" indent="0" rtl="0">
              <a:lnSpc>
                <a:spcPct val="120000"/>
              </a:lnSpc>
              <a:spcBef>
                <a:spcPts val="0"/>
              </a:spcBef>
              <a:spcAft>
                <a:spcPts val="0"/>
              </a:spcAft>
              <a:buNone/>
            </a:pPr>
            <a:r>
              <a:rPr lang="en-US" sz="3200" b="0" i="0" u="none" strike="noStrike" cap="none" dirty="0">
                <a:solidFill>
                  <a:schemeClr val="bg1"/>
                </a:solidFill>
                <a:latin typeface="Arial"/>
                <a:ea typeface="Arial"/>
                <a:cs typeface="Arial"/>
                <a:sym typeface="Arial"/>
              </a:rPr>
              <a:t>This creates a hassle-free</a:t>
            </a:r>
            <a:r>
              <a:rPr lang="en-US" sz="3200" dirty="0">
                <a:solidFill>
                  <a:schemeClr val="bg1"/>
                </a:solidFill>
              </a:rPr>
              <a:t> environment for both patient and doctors.</a:t>
            </a:r>
            <a:endParaRPr lang="en-US" sz="3200" b="0" i="0" u="none" strike="noStrike" cap="none" dirty="0">
              <a:solidFill>
                <a:schemeClr val="bg1"/>
              </a:solidFill>
              <a:latin typeface="Arial"/>
              <a:ea typeface="Arial"/>
              <a:cs typeface="Arial"/>
              <a:sym typeface="Arial"/>
            </a:endParaRPr>
          </a:p>
        </p:txBody>
      </p:sp>
      <p:pic>
        <p:nvPicPr>
          <p:cNvPr id="4" name="Picture 3">
            <a:extLst>
              <a:ext uri="{FF2B5EF4-FFF2-40B4-BE49-F238E27FC236}">
                <a16:creationId xmlns:a16="http://schemas.microsoft.com/office/drawing/2014/main" id="{10728838-615F-9D25-1B28-66F5B9D2247D}"/>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625741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7EABBC13-206F-67B7-B221-975020FF5F06}"/>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B834C87F-F1E5-C4A1-0D8A-7240A1AA844C}"/>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7F539518-5A4C-E958-39CD-CEC1FA380237}"/>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78" name="Google Shape;78;p12">
              <a:extLst>
                <a:ext uri="{FF2B5EF4-FFF2-40B4-BE49-F238E27FC236}">
                  <a16:creationId xmlns:a16="http://schemas.microsoft.com/office/drawing/2014/main" id="{D1F8592A-0DF6-284A-31BC-E7FDD9332E9D}"/>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79" name="Google Shape;79;p12">
            <a:extLst>
              <a:ext uri="{FF2B5EF4-FFF2-40B4-BE49-F238E27FC236}">
                <a16:creationId xmlns:a16="http://schemas.microsoft.com/office/drawing/2014/main" id="{1BB556FB-5C4B-A0E6-A0C2-32A5747A1FA4}"/>
              </a:ext>
            </a:extLst>
          </p:cNvPr>
          <p:cNvGrpSpPr/>
          <p:nvPr/>
        </p:nvGrpSpPr>
        <p:grpSpPr>
          <a:xfrm>
            <a:off x="770278" y="798032"/>
            <a:ext cx="16771083" cy="8774008"/>
            <a:chOff x="0" y="-241102"/>
            <a:chExt cx="22361444" cy="11698677"/>
          </a:xfrm>
        </p:grpSpPr>
        <p:grpSp>
          <p:nvGrpSpPr>
            <p:cNvPr id="80" name="Google Shape;80;p12">
              <a:extLst>
                <a:ext uri="{FF2B5EF4-FFF2-40B4-BE49-F238E27FC236}">
                  <a16:creationId xmlns:a16="http://schemas.microsoft.com/office/drawing/2014/main" id="{352A5AE3-52A3-611F-C3A8-7243F8E23C02}"/>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98C2F058-DF2F-0C66-F779-12B9FA576B95}"/>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82" name="Google Shape;82;p12">
                <a:extLst>
                  <a:ext uri="{FF2B5EF4-FFF2-40B4-BE49-F238E27FC236}">
                    <a16:creationId xmlns:a16="http://schemas.microsoft.com/office/drawing/2014/main" id="{4840543C-E550-02AC-06AA-DCFDB51A4DB4}"/>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D9B0EE8C-3117-5A77-E41A-67A63F45DE13}"/>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DCE4D95F-0ADF-E6AB-0B9C-DC87CFA384B7}"/>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85" name="Google Shape;85;p12">
                <a:extLst>
                  <a:ext uri="{FF2B5EF4-FFF2-40B4-BE49-F238E27FC236}">
                    <a16:creationId xmlns:a16="http://schemas.microsoft.com/office/drawing/2014/main" id="{50EC7DAC-1541-5872-095F-363879635AAB}"/>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86" name="Google Shape;86;p12">
            <a:extLst>
              <a:ext uri="{FF2B5EF4-FFF2-40B4-BE49-F238E27FC236}">
                <a16:creationId xmlns:a16="http://schemas.microsoft.com/office/drawing/2014/main" id="{2B1ACABC-8054-73EE-89B0-20A0373F74A3}"/>
              </a:ext>
            </a:extLst>
          </p:cNvPr>
          <p:cNvSpPr txBox="1"/>
          <p:nvPr/>
        </p:nvSpPr>
        <p:spPr>
          <a:xfrm>
            <a:off x="7490963" y="6605962"/>
            <a:ext cx="3306074"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87" name="Google Shape;87;p12">
            <a:extLst>
              <a:ext uri="{FF2B5EF4-FFF2-40B4-BE49-F238E27FC236}">
                <a16:creationId xmlns:a16="http://schemas.microsoft.com/office/drawing/2014/main" id="{FE5A19AE-2D07-8726-39E5-6A28760F1EEC}"/>
              </a:ext>
            </a:extLst>
          </p:cNvPr>
          <p:cNvSpPr txBox="1"/>
          <p:nvPr/>
        </p:nvSpPr>
        <p:spPr>
          <a:xfrm>
            <a:off x="749096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88" name="Google Shape;88;p12">
            <a:extLst>
              <a:ext uri="{FF2B5EF4-FFF2-40B4-BE49-F238E27FC236}">
                <a16:creationId xmlns:a16="http://schemas.microsoft.com/office/drawing/2014/main" id="{D569FA2E-BC8D-89E4-9918-2C9B9F998471}"/>
              </a:ext>
            </a:extLst>
          </p:cNvPr>
          <p:cNvSpPr txBox="1"/>
          <p:nvPr/>
        </p:nvSpPr>
        <p:spPr>
          <a:xfrm>
            <a:off x="1662804" y="3205990"/>
            <a:ext cx="3306074"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lang="en-US" sz="3200" b="0" i="0" u="none" strike="noStrike" cap="none" dirty="0">
              <a:solidFill>
                <a:schemeClr val="bg1"/>
              </a:solidFill>
              <a:latin typeface="Arial"/>
              <a:ea typeface="Arial"/>
              <a:cs typeface="Arial"/>
              <a:sym typeface="Arial"/>
            </a:endParaRPr>
          </a:p>
          <a:p>
            <a:pPr marL="0" marR="0" lvl="0" indent="0" algn="ctr" rtl="0">
              <a:lnSpc>
                <a:spcPct val="120000"/>
              </a:lnSpc>
              <a:spcBef>
                <a:spcPts val="0"/>
              </a:spcBef>
              <a:spcAft>
                <a:spcPts val="0"/>
              </a:spcAft>
              <a:buNone/>
            </a:pPr>
            <a:endParaRPr lang="en-US" sz="3200" dirty="0">
              <a:solidFill>
                <a:srgbClr val="71CBEF"/>
              </a:solidFill>
            </a:endParaRPr>
          </a:p>
          <a:p>
            <a:pPr marL="0" marR="0" lvl="0" indent="0" algn="ctr" rtl="0">
              <a:lnSpc>
                <a:spcPct val="120000"/>
              </a:lnSpc>
              <a:spcBef>
                <a:spcPts val="0"/>
              </a:spcBef>
              <a:spcAft>
                <a:spcPts val="0"/>
              </a:spcAft>
              <a:buNone/>
            </a:pPr>
            <a:endParaRPr dirty="0"/>
          </a:p>
        </p:txBody>
      </p:sp>
      <p:sp>
        <p:nvSpPr>
          <p:cNvPr id="89" name="Google Shape;89;p12">
            <a:extLst>
              <a:ext uri="{FF2B5EF4-FFF2-40B4-BE49-F238E27FC236}">
                <a16:creationId xmlns:a16="http://schemas.microsoft.com/office/drawing/2014/main" id="{B6A9B56B-AEF9-8D39-AC7A-B2D9EF79AB2C}"/>
              </a:ext>
            </a:extLst>
          </p:cNvPr>
          <p:cNvSpPr txBox="1"/>
          <p:nvPr/>
        </p:nvSpPr>
        <p:spPr>
          <a:xfrm>
            <a:off x="286598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0" name="Google Shape;90;p12">
            <a:extLst>
              <a:ext uri="{FF2B5EF4-FFF2-40B4-BE49-F238E27FC236}">
                <a16:creationId xmlns:a16="http://schemas.microsoft.com/office/drawing/2014/main" id="{996AFF50-91F3-6310-693D-C7B9B8061BFA}"/>
              </a:ext>
            </a:extLst>
          </p:cNvPr>
          <p:cNvSpPr txBox="1"/>
          <p:nvPr/>
        </p:nvSpPr>
        <p:spPr>
          <a:xfrm>
            <a:off x="11966284" y="6605962"/>
            <a:ext cx="3794478"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91" name="Google Shape;91;p12">
            <a:extLst>
              <a:ext uri="{FF2B5EF4-FFF2-40B4-BE49-F238E27FC236}">
                <a16:creationId xmlns:a16="http://schemas.microsoft.com/office/drawing/2014/main" id="{347B056A-62DB-F68C-A9B7-281D3B0AA2E6}"/>
              </a:ext>
            </a:extLst>
          </p:cNvPr>
          <p:cNvSpPr txBox="1"/>
          <p:nvPr/>
        </p:nvSpPr>
        <p:spPr>
          <a:xfrm>
            <a:off x="12210486"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2" name="Google Shape;92;p12">
            <a:extLst>
              <a:ext uri="{FF2B5EF4-FFF2-40B4-BE49-F238E27FC236}">
                <a16:creationId xmlns:a16="http://schemas.microsoft.com/office/drawing/2014/main" id="{14595DCC-77F6-6BCC-F336-6E9161FBF4CD}"/>
              </a:ext>
            </a:extLst>
          </p:cNvPr>
          <p:cNvSpPr txBox="1"/>
          <p:nvPr/>
        </p:nvSpPr>
        <p:spPr>
          <a:xfrm>
            <a:off x="2514600" y="1920206"/>
            <a:ext cx="13615963" cy="1551194"/>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0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PRO</a:t>
            </a:r>
            <a:r>
              <a:rPr lang="en-US" sz="6000" b="1" dirty="0">
                <a:solidFill>
                  <a:srgbClr val="FFFFFF"/>
                </a:solidFill>
                <a:latin typeface="Microsoft YaHei" panose="020B0503020204020204" pitchFamily="34" charset="-122"/>
                <a:ea typeface="Microsoft YaHei" panose="020B0503020204020204" pitchFamily="34" charset="-122"/>
                <a:cs typeface="Archivo Black"/>
                <a:sym typeface="Archivo Black"/>
              </a:rPr>
              <a:t>JECT DESCRIPTION</a:t>
            </a:r>
          </a:p>
          <a:p>
            <a:pPr marL="0" marR="0" lvl="0" indent="0" algn="ctr" rtl="0">
              <a:lnSpc>
                <a:spcPct val="120002"/>
              </a:lnSpc>
              <a:spcBef>
                <a:spcPts val="0"/>
              </a:spcBef>
              <a:spcAft>
                <a:spcPts val="0"/>
              </a:spcAft>
              <a:buNone/>
            </a:pPr>
            <a:r>
              <a:rPr lang="en-US" sz="2400" dirty="0">
                <a:solidFill>
                  <a:schemeClr val="tx2"/>
                </a:solidFill>
              </a:rPr>
              <a:t>A robust approach to ease the process of health care and management with just one click!</a:t>
            </a:r>
            <a:endParaRPr lang="en-US" sz="6000" b="1" dirty="0">
              <a:solidFill>
                <a:schemeClr val="tx2"/>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B787C753-FBE6-8BC5-E9EA-C8FB2367E680}"/>
              </a:ext>
            </a:extLst>
          </p:cNvPr>
          <p:cNvSpPr txBox="1"/>
          <p:nvPr/>
        </p:nvSpPr>
        <p:spPr>
          <a:xfrm>
            <a:off x="1471613" y="3800475"/>
            <a:ext cx="15259050" cy="4698402"/>
          </a:xfrm>
          <a:prstGeom prst="rect">
            <a:avLst/>
          </a:prstGeom>
          <a:noFill/>
        </p:spPr>
        <p:txBody>
          <a:bodyPr wrap="square">
            <a:spAutoFit/>
          </a:bodyPr>
          <a:lstStyle/>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a:t>
            </a:r>
            <a:r>
              <a:rPr lang="en-US" sz="2800" dirty="0">
                <a:solidFill>
                  <a:schemeClr val="tx2"/>
                </a:solidFill>
              </a:rPr>
              <a:t>“</a:t>
            </a:r>
            <a:r>
              <a:rPr lang="en-US" sz="2800" dirty="0" err="1">
                <a:solidFill>
                  <a:schemeClr val="tx2"/>
                </a:solidFill>
              </a:rPr>
              <a:t>uSpark</a:t>
            </a:r>
            <a:r>
              <a:rPr lang="en-US" sz="2800" dirty="0">
                <a:solidFill>
                  <a:schemeClr val="tx2"/>
                </a:solidFill>
              </a:rPr>
              <a:t>” </a:t>
            </a:r>
            <a:r>
              <a:rPr lang="en-US" sz="2800" dirty="0">
                <a:solidFill>
                  <a:schemeClr val="bg1"/>
                </a:solidFill>
              </a:rPr>
              <a:t>is an Intelligent full stack application incorporated with machine learning that is an ultimate go-to point for the users/patients for all their healthcare related issues. </a:t>
            </a:r>
            <a:r>
              <a:rPr lang="en-US" sz="2800" dirty="0" err="1">
                <a:solidFill>
                  <a:schemeClr val="bg1"/>
                </a:solidFill>
              </a:rPr>
              <a:t>uSpark</a:t>
            </a:r>
            <a:r>
              <a:rPr lang="en-US" sz="2800" dirty="0">
                <a:solidFill>
                  <a:schemeClr val="bg1"/>
                </a:solidFill>
              </a:rPr>
              <a:t> allows users to schedule appointments in a hassle-free manner. </a:t>
            </a:r>
          </a:p>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 </a:t>
            </a:r>
            <a:r>
              <a:rPr lang="en-US" sz="2800" dirty="0">
                <a:solidFill>
                  <a:schemeClr val="bg1"/>
                </a:solidFill>
              </a:rPr>
              <a:t>These appointments can be virtual or in-person using </a:t>
            </a:r>
            <a:r>
              <a:rPr lang="en-US" sz="2800" dirty="0">
                <a:solidFill>
                  <a:schemeClr val="tx2"/>
                </a:solidFill>
              </a:rPr>
              <a:t>“</a:t>
            </a:r>
            <a:r>
              <a:rPr lang="en-US" sz="2800" dirty="0" err="1">
                <a:solidFill>
                  <a:schemeClr val="tx2"/>
                </a:solidFill>
              </a:rPr>
              <a:t>Uheal</a:t>
            </a:r>
            <a:r>
              <a:rPr lang="en-US" sz="2800" dirty="0">
                <a:solidFill>
                  <a:schemeClr val="tx2"/>
                </a:solidFill>
              </a:rPr>
              <a:t>” </a:t>
            </a:r>
            <a:r>
              <a:rPr lang="en-US" sz="2800" dirty="0">
                <a:solidFill>
                  <a:schemeClr val="bg1"/>
                </a:solidFill>
              </a:rPr>
              <a:t>a smart chatbot in the application that diagnoses the patient condition with the help of few questions. </a:t>
            </a:r>
            <a:r>
              <a:rPr lang="en-US" sz="2800" dirty="0" err="1">
                <a:solidFill>
                  <a:schemeClr val="bg1"/>
                </a:solidFill>
              </a:rPr>
              <a:t>uSpark</a:t>
            </a:r>
            <a:r>
              <a:rPr lang="en-US" sz="2800" dirty="0">
                <a:solidFill>
                  <a:schemeClr val="bg1"/>
                </a:solidFill>
              </a:rPr>
              <a:t> stores all the assessment details of the patient for further usage. </a:t>
            </a:r>
          </a:p>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 </a:t>
            </a:r>
            <a:r>
              <a:rPr lang="en-US" sz="2800" dirty="0">
                <a:solidFill>
                  <a:schemeClr val="bg1"/>
                </a:solidFill>
              </a:rPr>
              <a:t>Doctors can use </a:t>
            </a:r>
            <a:r>
              <a:rPr lang="en-US" sz="2800" dirty="0" err="1">
                <a:solidFill>
                  <a:schemeClr val="bg1"/>
                </a:solidFill>
              </a:rPr>
              <a:t>uSpark</a:t>
            </a:r>
            <a:r>
              <a:rPr lang="en-US" sz="2800" dirty="0">
                <a:solidFill>
                  <a:schemeClr val="bg1"/>
                </a:solidFill>
              </a:rPr>
              <a:t> as their personal virtual assistant that helps them in their work for managing appointments and patients records. It provides doctors with </a:t>
            </a:r>
            <a:r>
              <a:rPr lang="en-US" sz="2800" dirty="0">
                <a:solidFill>
                  <a:schemeClr val="tx2"/>
                </a:solidFill>
              </a:rPr>
              <a:t>“</a:t>
            </a:r>
            <a:r>
              <a:rPr lang="en-US" sz="2800" dirty="0" err="1">
                <a:solidFill>
                  <a:schemeClr val="tx2"/>
                </a:solidFill>
              </a:rPr>
              <a:t>Useg</a:t>
            </a:r>
            <a:r>
              <a:rPr lang="en-US" sz="2800" dirty="0">
                <a:solidFill>
                  <a:schemeClr val="tx2"/>
                </a:solidFill>
              </a:rPr>
              <a:t>” </a:t>
            </a:r>
            <a:r>
              <a:rPr lang="en-US" sz="2800" dirty="0">
                <a:solidFill>
                  <a:schemeClr val="bg1"/>
                </a:solidFill>
              </a:rPr>
              <a:t>a well-trained ML algorithm that precisely processes bio-medical images that produces an output </a:t>
            </a:r>
            <a:endParaRPr lang="en-US" sz="2800" b="0" i="0" u="none" strike="noStrike" cap="none" dirty="0">
              <a:solidFill>
                <a:schemeClr val="bg1"/>
              </a:solidFill>
              <a:latin typeface="Arial"/>
              <a:ea typeface="Arial"/>
              <a:cs typeface="Arial"/>
              <a:sym typeface="Arial"/>
            </a:endParaRPr>
          </a:p>
        </p:txBody>
      </p:sp>
      <p:pic>
        <p:nvPicPr>
          <p:cNvPr id="4" name="Picture 3">
            <a:extLst>
              <a:ext uri="{FF2B5EF4-FFF2-40B4-BE49-F238E27FC236}">
                <a16:creationId xmlns:a16="http://schemas.microsoft.com/office/drawing/2014/main" id="{A3DEF306-B483-66AB-4B61-08077268ED19}"/>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2834760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95225" y="3688661"/>
            <a:ext cx="1348901" cy="220729"/>
          </a:xfrm>
          <a:custGeom>
            <a:avLst/>
            <a:gdLst/>
            <a:ahLst/>
            <a:cxnLst/>
            <a:rect l="l" t="t" r="r" b="b"/>
            <a:pathLst>
              <a:path w="1402191" h="229449">
                <a:moveTo>
                  <a:pt x="0" y="0"/>
                </a:moveTo>
                <a:lnTo>
                  <a:pt x="1402191" y="0"/>
                </a:lnTo>
                <a:lnTo>
                  <a:pt x="1402191" y="229450"/>
                </a:lnTo>
                <a:lnTo>
                  <a:pt x="0" y="229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196759" y="727268"/>
            <a:ext cx="3830031" cy="4040303"/>
            <a:chOff x="0" y="0"/>
            <a:chExt cx="2475274" cy="2611169"/>
          </a:xfrm>
        </p:grpSpPr>
        <p:sp>
          <p:nvSpPr>
            <p:cNvPr id="4" name="Freeform 4"/>
            <p:cNvSpPr/>
            <p:nvPr/>
          </p:nvSpPr>
          <p:spPr>
            <a:xfrm>
              <a:off x="0" y="0"/>
              <a:ext cx="2475274" cy="2611169"/>
            </a:xfrm>
            <a:custGeom>
              <a:avLst/>
              <a:gdLst/>
              <a:ahLst/>
              <a:cxnLst/>
              <a:rect l="l" t="t" r="r" b="b"/>
              <a:pathLst>
                <a:path w="2475274" h="2611169">
                  <a:moveTo>
                    <a:pt x="2350814" y="2611169"/>
                  </a:moveTo>
                  <a:lnTo>
                    <a:pt x="124460" y="2611169"/>
                  </a:lnTo>
                  <a:cubicBezTo>
                    <a:pt x="55880" y="2611169"/>
                    <a:pt x="0" y="2555289"/>
                    <a:pt x="0" y="2486709"/>
                  </a:cubicBezTo>
                  <a:lnTo>
                    <a:pt x="0" y="124460"/>
                  </a:lnTo>
                  <a:cubicBezTo>
                    <a:pt x="0" y="55880"/>
                    <a:pt x="55880" y="0"/>
                    <a:pt x="124460" y="0"/>
                  </a:cubicBezTo>
                  <a:lnTo>
                    <a:pt x="2350814" y="0"/>
                  </a:lnTo>
                  <a:cubicBezTo>
                    <a:pt x="2419394" y="0"/>
                    <a:pt x="2475274" y="55880"/>
                    <a:pt x="2475274" y="124460"/>
                  </a:cubicBezTo>
                  <a:lnTo>
                    <a:pt x="2475274" y="2486709"/>
                  </a:lnTo>
                  <a:cubicBezTo>
                    <a:pt x="2475274" y="2555289"/>
                    <a:pt x="2419394" y="2611169"/>
                    <a:pt x="2350814" y="2611169"/>
                  </a:cubicBezTo>
                  <a:close/>
                </a:path>
              </a:pathLst>
            </a:custGeom>
            <a:solidFill>
              <a:srgbClr val="E47A52"/>
            </a:solidFill>
          </p:spPr>
        </p:sp>
      </p:grpSp>
      <p:sp>
        <p:nvSpPr>
          <p:cNvPr id="5" name="Freeform 5"/>
          <p:cNvSpPr/>
          <p:nvPr/>
        </p:nvSpPr>
        <p:spPr>
          <a:xfrm>
            <a:off x="5274179" y="6440898"/>
            <a:ext cx="1100542" cy="666328"/>
          </a:xfrm>
          <a:custGeom>
            <a:avLst/>
            <a:gdLst/>
            <a:ahLst/>
            <a:cxnLst/>
            <a:rect l="l" t="t" r="r" b="b"/>
            <a:pathLst>
              <a:path w="1144020" h="692652">
                <a:moveTo>
                  <a:pt x="0" y="0"/>
                </a:moveTo>
                <a:lnTo>
                  <a:pt x="1144019" y="0"/>
                </a:lnTo>
                <a:lnTo>
                  <a:pt x="1144019" y="692651"/>
                </a:lnTo>
                <a:lnTo>
                  <a:pt x="0" y="692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7541255" y="4941753"/>
            <a:ext cx="2107939" cy="325773"/>
          </a:xfrm>
          <a:custGeom>
            <a:avLst/>
            <a:gdLst/>
            <a:ahLst/>
            <a:cxnLst/>
            <a:rect l="l" t="t" r="r" b="b"/>
            <a:pathLst>
              <a:path w="2191216" h="338643">
                <a:moveTo>
                  <a:pt x="0" y="0"/>
                </a:moveTo>
                <a:lnTo>
                  <a:pt x="2191216" y="0"/>
                </a:lnTo>
                <a:lnTo>
                  <a:pt x="2191216" y="338643"/>
                </a:lnTo>
                <a:lnTo>
                  <a:pt x="0" y="3386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5400000">
            <a:off x="5330266" y="7339876"/>
            <a:ext cx="1330964" cy="972814"/>
          </a:xfrm>
          <a:custGeom>
            <a:avLst/>
            <a:gdLst/>
            <a:ahLst/>
            <a:cxnLst/>
            <a:rect l="l" t="t" r="r" b="b"/>
            <a:pathLst>
              <a:path w="1383545" h="1011246">
                <a:moveTo>
                  <a:pt x="0" y="0"/>
                </a:moveTo>
                <a:lnTo>
                  <a:pt x="1383545" y="0"/>
                </a:lnTo>
                <a:lnTo>
                  <a:pt x="1383545" y="1011246"/>
                </a:lnTo>
                <a:lnTo>
                  <a:pt x="0" y="10112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p:nvPr/>
        </p:nvGrpSpPr>
        <p:grpSpPr>
          <a:xfrm>
            <a:off x="5196759" y="5175944"/>
            <a:ext cx="3830031" cy="2939310"/>
            <a:chOff x="0" y="0"/>
            <a:chExt cx="2475274" cy="1899619"/>
          </a:xfrm>
        </p:grpSpPr>
        <p:sp>
          <p:nvSpPr>
            <p:cNvPr id="9" name="Freeform 9"/>
            <p:cNvSpPr/>
            <p:nvPr/>
          </p:nvSpPr>
          <p:spPr>
            <a:xfrm>
              <a:off x="0" y="0"/>
              <a:ext cx="2475274" cy="1899619"/>
            </a:xfrm>
            <a:custGeom>
              <a:avLst/>
              <a:gdLst/>
              <a:ahLst/>
              <a:cxnLst/>
              <a:rect l="l" t="t" r="r" b="b"/>
              <a:pathLst>
                <a:path w="2475274" h="1899619">
                  <a:moveTo>
                    <a:pt x="2350814" y="1899619"/>
                  </a:moveTo>
                  <a:lnTo>
                    <a:pt x="124460" y="1899619"/>
                  </a:lnTo>
                  <a:cubicBezTo>
                    <a:pt x="55880" y="1899619"/>
                    <a:pt x="0" y="1843739"/>
                    <a:pt x="0" y="1775159"/>
                  </a:cubicBezTo>
                  <a:lnTo>
                    <a:pt x="0" y="124460"/>
                  </a:lnTo>
                  <a:cubicBezTo>
                    <a:pt x="0" y="55880"/>
                    <a:pt x="55880" y="0"/>
                    <a:pt x="124460" y="0"/>
                  </a:cubicBezTo>
                  <a:lnTo>
                    <a:pt x="2350814" y="0"/>
                  </a:lnTo>
                  <a:cubicBezTo>
                    <a:pt x="2419394" y="0"/>
                    <a:pt x="2475274" y="55880"/>
                    <a:pt x="2475274" y="124460"/>
                  </a:cubicBezTo>
                  <a:lnTo>
                    <a:pt x="2475274" y="1775159"/>
                  </a:lnTo>
                  <a:cubicBezTo>
                    <a:pt x="2475274" y="1843739"/>
                    <a:pt x="2419394" y="1899619"/>
                    <a:pt x="2350814" y="1899619"/>
                  </a:cubicBezTo>
                  <a:close/>
                </a:path>
              </a:pathLst>
            </a:custGeom>
            <a:solidFill>
              <a:srgbClr val="C5D9DD"/>
            </a:solidFill>
          </p:spPr>
        </p:sp>
      </p:grpSp>
      <p:sp>
        <p:nvSpPr>
          <p:cNvPr id="10" name="Freeform 10"/>
          <p:cNvSpPr/>
          <p:nvPr/>
        </p:nvSpPr>
        <p:spPr>
          <a:xfrm rot="5400000">
            <a:off x="11342681" y="9308597"/>
            <a:ext cx="2107939" cy="306609"/>
          </a:xfrm>
          <a:custGeom>
            <a:avLst/>
            <a:gdLst/>
            <a:ahLst/>
            <a:cxnLst/>
            <a:rect l="l" t="t" r="r" b="b"/>
            <a:pathLst>
              <a:path w="2191216" h="318722">
                <a:moveTo>
                  <a:pt x="0" y="0"/>
                </a:moveTo>
                <a:lnTo>
                  <a:pt x="2191217" y="0"/>
                </a:lnTo>
                <a:lnTo>
                  <a:pt x="2191217" y="318722"/>
                </a:lnTo>
                <a:lnTo>
                  <a:pt x="0" y="3187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1" name="Group 11"/>
          <p:cNvGrpSpPr/>
          <p:nvPr/>
        </p:nvGrpSpPr>
        <p:grpSpPr>
          <a:xfrm>
            <a:off x="9264578" y="3989738"/>
            <a:ext cx="3804229" cy="5568647"/>
            <a:chOff x="0" y="0"/>
            <a:chExt cx="2458600" cy="3598908"/>
          </a:xfrm>
        </p:grpSpPr>
        <p:sp>
          <p:nvSpPr>
            <p:cNvPr id="12" name="Freeform 12"/>
            <p:cNvSpPr/>
            <p:nvPr/>
          </p:nvSpPr>
          <p:spPr>
            <a:xfrm>
              <a:off x="0" y="0"/>
              <a:ext cx="2458600" cy="3598908"/>
            </a:xfrm>
            <a:custGeom>
              <a:avLst/>
              <a:gdLst/>
              <a:ahLst/>
              <a:cxnLst/>
              <a:rect l="l" t="t" r="r" b="b"/>
              <a:pathLst>
                <a:path w="2458600" h="3598908">
                  <a:moveTo>
                    <a:pt x="2334140" y="3598908"/>
                  </a:moveTo>
                  <a:lnTo>
                    <a:pt x="124460" y="3598908"/>
                  </a:lnTo>
                  <a:cubicBezTo>
                    <a:pt x="55880" y="3598908"/>
                    <a:pt x="0" y="3543028"/>
                    <a:pt x="0" y="3474448"/>
                  </a:cubicBezTo>
                  <a:lnTo>
                    <a:pt x="0" y="124460"/>
                  </a:lnTo>
                  <a:cubicBezTo>
                    <a:pt x="0" y="55880"/>
                    <a:pt x="55880" y="0"/>
                    <a:pt x="124460" y="0"/>
                  </a:cubicBezTo>
                  <a:lnTo>
                    <a:pt x="2334140" y="0"/>
                  </a:lnTo>
                  <a:cubicBezTo>
                    <a:pt x="2402720" y="0"/>
                    <a:pt x="2458600" y="55880"/>
                    <a:pt x="2458600" y="124460"/>
                  </a:cubicBezTo>
                  <a:lnTo>
                    <a:pt x="2458600" y="3474448"/>
                  </a:lnTo>
                  <a:cubicBezTo>
                    <a:pt x="2458600" y="3543028"/>
                    <a:pt x="2402720" y="3598908"/>
                    <a:pt x="2334140" y="3598908"/>
                  </a:cubicBezTo>
                  <a:close/>
                </a:path>
              </a:pathLst>
            </a:custGeom>
            <a:solidFill>
              <a:srgbClr val="EFA272"/>
            </a:solidFill>
          </p:spPr>
        </p:sp>
      </p:grpSp>
      <p:sp>
        <p:nvSpPr>
          <p:cNvPr id="13" name="Freeform 13"/>
          <p:cNvSpPr/>
          <p:nvPr/>
        </p:nvSpPr>
        <p:spPr>
          <a:xfrm>
            <a:off x="8758320" y="9170840"/>
            <a:ext cx="1185805" cy="582123"/>
          </a:xfrm>
          <a:custGeom>
            <a:avLst/>
            <a:gdLst/>
            <a:ahLst/>
            <a:cxnLst/>
            <a:rect l="l" t="t" r="r" b="b"/>
            <a:pathLst>
              <a:path w="1232652" h="605120">
                <a:moveTo>
                  <a:pt x="0" y="0"/>
                </a:moveTo>
                <a:lnTo>
                  <a:pt x="1232652" y="0"/>
                </a:lnTo>
                <a:lnTo>
                  <a:pt x="1232652" y="605120"/>
                </a:lnTo>
                <a:lnTo>
                  <a:pt x="0" y="6051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4" name="Group 14"/>
          <p:cNvGrpSpPr/>
          <p:nvPr/>
        </p:nvGrpSpPr>
        <p:grpSpPr>
          <a:xfrm>
            <a:off x="9264578" y="-297890"/>
            <a:ext cx="3804229" cy="3986552"/>
            <a:chOff x="0" y="0"/>
            <a:chExt cx="2458600" cy="2576430"/>
          </a:xfrm>
        </p:grpSpPr>
        <p:sp>
          <p:nvSpPr>
            <p:cNvPr id="15" name="Freeform 15"/>
            <p:cNvSpPr/>
            <p:nvPr/>
          </p:nvSpPr>
          <p:spPr>
            <a:xfrm>
              <a:off x="0" y="0"/>
              <a:ext cx="2458600" cy="2576431"/>
            </a:xfrm>
            <a:custGeom>
              <a:avLst/>
              <a:gdLst/>
              <a:ahLst/>
              <a:cxnLst/>
              <a:rect l="l" t="t" r="r" b="b"/>
              <a:pathLst>
                <a:path w="2458600" h="2576431">
                  <a:moveTo>
                    <a:pt x="2334140" y="2576431"/>
                  </a:moveTo>
                  <a:lnTo>
                    <a:pt x="124460" y="2576431"/>
                  </a:lnTo>
                  <a:cubicBezTo>
                    <a:pt x="55880" y="2576431"/>
                    <a:pt x="0" y="2520550"/>
                    <a:pt x="0" y="2451970"/>
                  </a:cubicBezTo>
                  <a:lnTo>
                    <a:pt x="0" y="124460"/>
                  </a:lnTo>
                  <a:cubicBezTo>
                    <a:pt x="0" y="55880"/>
                    <a:pt x="55880" y="0"/>
                    <a:pt x="124460" y="0"/>
                  </a:cubicBezTo>
                  <a:lnTo>
                    <a:pt x="2334140" y="0"/>
                  </a:lnTo>
                  <a:cubicBezTo>
                    <a:pt x="2402720" y="0"/>
                    <a:pt x="2458600" y="55880"/>
                    <a:pt x="2458600" y="124460"/>
                  </a:cubicBezTo>
                  <a:lnTo>
                    <a:pt x="2458600" y="2451970"/>
                  </a:lnTo>
                  <a:cubicBezTo>
                    <a:pt x="2458600" y="2520550"/>
                    <a:pt x="2402720" y="2576431"/>
                    <a:pt x="2334140" y="2576431"/>
                  </a:cubicBezTo>
                  <a:close/>
                </a:path>
              </a:pathLst>
            </a:custGeom>
            <a:solidFill>
              <a:srgbClr val="E6501E"/>
            </a:solidFill>
          </p:spPr>
        </p:sp>
      </p:grpSp>
      <p:sp>
        <p:nvSpPr>
          <p:cNvPr id="16" name="Freeform 16"/>
          <p:cNvSpPr/>
          <p:nvPr/>
        </p:nvSpPr>
        <p:spPr>
          <a:xfrm>
            <a:off x="11856902" y="56596"/>
            <a:ext cx="1330964" cy="972814"/>
          </a:xfrm>
          <a:custGeom>
            <a:avLst/>
            <a:gdLst/>
            <a:ahLst/>
            <a:cxnLst/>
            <a:rect l="l" t="t" r="r" b="b"/>
            <a:pathLst>
              <a:path w="1383545" h="1011246">
                <a:moveTo>
                  <a:pt x="0" y="0"/>
                </a:moveTo>
                <a:lnTo>
                  <a:pt x="1383545" y="0"/>
                </a:lnTo>
                <a:lnTo>
                  <a:pt x="1383545" y="1011246"/>
                </a:lnTo>
                <a:lnTo>
                  <a:pt x="0" y="101124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Freeform 17"/>
          <p:cNvSpPr/>
          <p:nvPr/>
        </p:nvSpPr>
        <p:spPr>
          <a:xfrm>
            <a:off x="4853138" y="9729554"/>
            <a:ext cx="1312406" cy="272026"/>
          </a:xfrm>
          <a:custGeom>
            <a:avLst/>
            <a:gdLst/>
            <a:ahLst/>
            <a:cxnLst/>
            <a:rect l="l" t="t" r="r" b="b"/>
            <a:pathLst>
              <a:path w="1364254" h="282773">
                <a:moveTo>
                  <a:pt x="0" y="0"/>
                </a:moveTo>
                <a:lnTo>
                  <a:pt x="1364254" y="0"/>
                </a:lnTo>
                <a:lnTo>
                  <a:pt x="1364254" y="282773"/>
                </a:lnTo>
                <a:lnTo>
                  <a:pt x="0" y="28277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8" name="Group 18"/>
          <p:cNvGrpSpPr/>
          <p:nvPr/>
        </p:nvGrpSpPr>
        <p:grpSpPr>
          <a:xfrm>
            <a:off x="6270090" y="8142109"/>
            <a:ext cx="2790180" cy="2209804"/>
            <a:chOff x="7739" y="-176541"/>
            <a:chExt cx="1803239" cy="1287551"/>
          </a:xfrm>
        </p:grpSpPr>
        <p:sp>
          <p:nvSpPr>
            <p:cNvPr id="19" name="Freeform 19"/>
            <p:cNvSpPr/>
            <p:nvPr/>
          </p:nvSpPr>
          <p:spPr>
            <a:xfrm>
              <a:off x="7739" y="-176541"/>
              <a:ext cx="1803239" cy="1287551"/>
            </a:xfrm>
            <a:custGeom>
              <a:avLst/>
              <a:gdLst/>
              <a:ahLst/>
              <a:cxnLst/>
              <a:rect l="l" t="t" r="r" b="b"/>
              <a:pathLst>
                <a:path w="1803239" h="1287551">
                  <a:moveTo>
                    <a:pt x="1678779" y="1287550"/>
                  </a:moveTo>
                  <a:lnTo>
                    <a:pt x="124460" y="1287550"/>
                  </a:lnTo>
                  <a:cubicBezTo>
                    <a:pt x="55880" y="1287550"/>
                    <a:pt x="0" y="1231670"/>
                    <a:pt x="0" y="1163090"/>
                  </a:cubicBezTo>
                  <a:lnTo>
                    <a:pt x="0" y="124460"/>
                  </a:lnTo>
                  <a:cubicBezTo>
                    <a:pt x="0" y="55880"/>
                    <a:pt x="55880" y="0"/>
                    <a:pt x="124460" y="0"/>
                  </a:cubicBezTo>
                  <a:lnTo>
                    <a:pt x="1678779" y="0"/>
                  </a:lnTo>
                  <a:cubicBezTo>
                    <a:pt x="1747359" y="0"/>
                    <a:pt x="1803239" y="55880"/>
                    <a:pt x="1803239" y="124460"/>
                  </a:cubicBezTo>
                  <a:lnTo>
                    <a:pt x="1803239" y="1163091"/>
                  </a:lnTo>
                  <a:cubicBezTo>
                    <a:pt x="1803239" y="1231670"/>
                    <a:pt x="1747359" y="1287551"/>
                    <a:pt x="1678779" y="1287551"/>
                  </a:cubicBezTo>
                  <a:close/>
                </a:path>
              </a:pathLst>
            </a:custGeom>
            <a:solidFill>
              <a:srgbClr val="E6501E"/>
            </a:solidFill>
          </p:spPr>
          <p:txBody>
            <a:bodyPr/>
            <a:lstStyle/>
            <a:p>
              <a:endParaRPr lang="en-IN" sz="1347" dirty="0"/>
            </a:p>
          </p:txBody>
        </p:sp>
      </p:grpSp>
      <p:sp>
        <p:nvSpPr>
          <p:cNvPr id="20" name="Freeform 20"/>
          <p:cNvSpPr/>
          <p:nvPr/>
        </p:nvSpPr>
        <p:spPr>
          <a:xfrm rot="5400000">
            <a:off x="5274179" y="2261013"/>
            <a:ext cx="1187155" cy="1190954"/>
          </a:xfrm>
          <a:custGeom>
            <a:avLst/>
            <a:gdLst/>
            <a:ahLst/>
            <a:cxnLst/>
            <a:rect l="l" t="t" r="r" b="b"/>
            <a:pathLst>
              <a:path w="1234055" h="1238004">
                <a:moveTo>
                  <a:pt x="0" y="0"/>
                </a:moveTo>
                <a:lnTo>
                  <a:pt x="1234055" y="0"/>
                </a:lnTo>
                <a:lnTo>
                  <a:pt x="1234055" y="1238004"/>
                </a:lnTo>
                <a:lnTo>
                  <a:pt x="0" y="123800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1" name="Freeform 21"/>
          <p:cNvSpPr/>
          <p:nvPr/>
        </p:nvSpPr>
        <p:spPr>
          <a:xfrm>
            <a:off x="5530817" y="-297890"/>
            <a:ext cx="951339" cy="708974"/>
          </a:xfrm>
          <a:custGeom>
            <a:avLst/>
            <a:gdLst/>
            <a:ahLst/>
            <a:cxnLst/>
            <a:rect l="l" t="t" r="r" b="b"/>
            <a:pathLst>
              <a:path w="988923" h="736983">
                <a:moveTo>
                  <a:pt x="0" y="0"/>
                </a:moveTo>
                <a:lnTo>
                  <a:pt x="988923" y="0"/>
                </a:lnTo>
                <a:lnTo>
                  <a:pt x="988923" y="736983"/>
                </a:lnTo>
                <a:lnTo>
                  <a:pt x="0" y="73698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2" name="TextBox 22"/>
          <p:cNvSpPr txBox="1"/>
          <p:nvPr/>
        </p:nvSpPr>
        <p:spPr>
          <a:xfrm>
            <a:off x="6461334" y="8248449"/>
            <a:ext cx="2451348" cy="187552"/>
          </a:xfrm>
          <a:prstGeom prst="rect">
            <a:avLst/>
          </a:prstGeom>
        </p:spPr>
        <p:txBody>
          <a:bodyPr wrap="square" lIns="0" tIns="0" rIns="0" bIns="0" rtlCol="0" anchor="t">
            <a:spAutoFit/>
          </a:bodyPr>
          <a:lstStyle/>
          <a:p>
            <a:pPr algn="ctr">
              <a:lnSpc>
                <a:spcPts val="1615"/>
              </a:lnSpc>
              <a:spcBef>
                <a:spcPct val="0"/>
              </a:spcBef>
            </a:pPr>
            <a:r>
              <a:rPr lang="en-US" sz="1154" b="1" spc="185" dirty="0">
                <a:solidFill>
                  <a:srgbClr val="FFCD4D"/>
                </a:solidFill>
                <a:latin typeface="Montserrat Light Bold"/>
                <a:ea typeface="Montserrat Light Bold"/>
                <a:cs typeface="Montserrat Light Bold"/>
                <a:sym typeface="Montserrat Light Bold"/>
              </a:rPr>
              <a:t>FEATURE 5: </a:t>
            </a:r>
            <a:r>
              <a:rPr lang="en-US" sz="1154" b="1" spc="185" dirty="0" err="1">
                <a:solidFill>
                  <a:srgbClr val="FFCD4D"/>
                </a:solidFill>
                <a:latin typeface="Montserrat Light Bold"/>
                <a:ea typeface="Montserrat Light Bold"/>
                <a:cs typeface="Montserrat Light Bold"/>
                <a:sym typeface="Montserrat Light Bold"/>
              </a:rPr>
              <a:t>Useg</a:t>
            </a:r>
            <a:r>
              <a:rPr lang="en-US" sz="1154" b="1" spc="185" dirty="0">
                <a:solidFill>
                  <a:srgbClr val="FFCD4D"/>
                </a:solidFill>
                <a:latin typeface="Montserrat Light Bold"/>
                <a:ea typeface="Montserrat Light Bold"/>
                <a:cs typeface="Montserrat Light Bold"/>
                <a:sym typeface="Montserrat Light Bold"/>
              </a:rPr>
              <a:t> </a:t>
            </a:r>
          </a:p>
        </p:txBody>
      </p:sp>
      <p:sp>
        <p:nvSpPr>
          <p:cNvPr id="23" name="TextBox 23"/>
          <p:cNvSpPr txBox="1"/>
          <p:nvPr/>
        </p:nvSpPr>
        <p:spPr>
          <a:xfrm>
            <a:off x="5698711" y="5520523"/>
            <a:ext cx="3328079" cy="444161"/>
          </a:xfrm>
          <a:prstGeom prst="rect">
            <a:avLst/>
          </a:prstGeom>
        </p:spPr>
        <p:txBody>
          <a:bodyPr wrap="square" lIns="0" tIns="0" rIns="0" bIns="0" rtlCol="0" anchor="t">
            <a:spAutoFit/>
          </a:bodyPr>
          <a:lstStyle/>
          <a:p>
            <a:pPr>
              <a:lnSpc>
                <a:spcPts val="3770"/>
              </a:lnSpc>
            </a:pPr>
            <a:r>
              <a:rPr lang="en-US" sz="2693" dirty="0">
                <a:solidFill>
                  <a:srgbClr val="1C3066"/>
                </a:solidFill>
                <a:latin typeface="Rubik Mono"/>
                <a:ea typeface="Rubik Mono"/>
                <a:cs typeface="Rubik Mono"/>
                <a:sym typeface="Rubik Mono"/>
              </a:rPr>
              <a:t>FEATURE 3</a:t>
            </a:r>
          </a:p>
        </p:txBody>
      </p:sp>
      <p:sp>
        <p:nvSpPr>
          <p:cNvPr id="24" name="TextBox 24"/>
          <p:cNvSpPr txBox="1"/>
          <p:nvPr/>
        </p:nvSpPr>
        <p:spPr>
          <a:xfrm>
            <a:off x="6236610" y="1311569"/>
            <a:ext cx="2790180" cy="444161"/>
          </a:xfrm>
          <a:prstGeom prst="rect">
            <a:avLst/>
          </a:prstGeom>
        </p:spPr>
        <p:txBody>
          <a:bodyPr lIns="0" tIns="0" rIns="0" bIns="0" rtlCol="0" anchor="t">
            <a:spAutoFit/>
          </a:bodyPr>
          <a:lstStyle/>
          <a:p>
            <a:pPr>
              <a:lnSpc>
                <a:spcPts val="3770"/>
              </a:lnSpc>
            </a:pPr>
            <a:r>
              <a:rPr lang="en-US" sz="2693" dirty="0">
                <a:solidFill>
                  <a:srgbClr val="FFFFFF"/>
                </a:solidFill>
                <a:latin typeface="Rubik Mono"/>
                <a:ea typeface="Rubik Mono"/>
                <a:cs typeface="Rubik Mono"/>
                <a:sym typeface="Rubik Mono"/>
              </a:rPr>
              <a:t>FEATURE 1</a:t>
            </a:r>
          </a:p>
        </p:txBody>
      </p:sp>
      <p:sp>
        <p:nvSpPr>
          <p:cNvPr id="25" name="TextBox 25"/>
          <p:cNvSpPr txBox="1"/>
          <p:nvPr/>
        </p:nvSpPr>
        <p:spPr>
          <a:xfrm>
            <a:off x="9600656" y="458488"/>
            <a:ext cx="2790180" cy="444161"/>
          </a:xfrm>
          <a:prstGeom prst="rect">
            <a:avLst/>
          </a:prstGeom>
        </p:spPr>
        <p:txBody>
          <a:bodyPr lIns="0" tIns="0" rIns="0" bIns="0" rtlCol="0" anchor="t">
            <a:spAutoFit/>
          </a:bodyPr>
          <a:lstStyle/>
          <a:p>
            <a:pPr>
              <a:lnSpc>
                <a:spcPts val="3770"/>
              </a:lnSpc>
            </a:pPr>
            <a:r>
              <a:rPr lang="en-US" sz="2693" dirty="0">
                <a:solidFill>
                  <a:srgbClr val="FFCD4D"/>
                </a:solidFill>
                <a:latin typeface="Rubik Mono"/>
                <a:ea typeface="Rubik Mono"/>
                <a:cs typeface="Rubik Mono"/>
                <a:sym typeface="Rubik Mono"/>
              </a:rPr>
              <a:t>FEATURE2</a:t>
            </a:r>
          </a:p>
        </p:txBody>
      </p:sp>
      <p:sp>
        <p:nvSpPr>
          <p:cNvPr id="26" name="TextBox 26"/>
          <p:cNvSpPr txBox="1"/>
          <p:nvPr/>
        </p:nvSpPr>
        <p:spPr>
          <a:xfrm>
            <a:off x="9600656" y="4354017"/>
            <a:ext cx="3132073" cy="931473"/>
          </a:xfrm>
          <a:prstGeom prst="rect">
            <a:avLst/>
          </a:prstGeom>
        </p:spPr>
        <p:txBody>
          <a:bodyPr lIns="0" tIns="0" rIns="0" bIns="0" rtlCol="0" anchor="t">
            <a:spAutoFit/>
          </a:bodyPr>
          <a:lstStyle/>
          <a:p>
            <a:pPr>
              <a:lnSpc>
                <a:spcPts val="3770"/>
              </a:lnSpc>
            </a:pPr>
            <a:r>
              <a:rPr lang="en-US" sz="2693" dirty="0">
                <a:solidFill>
                  <a:srgbClr val="FFFFFF"/>
                </a:solidFill>
                <a:latin typeface="Rubik Mono"/>
                <a:ea typeface="Rubik Mono"/>
                <a:cs typeface="Rubik Mono"/>
                <a:sym typeface="Rubik Mono"/>
              </a:rPr>
              <a:t>FEATURE 4</a:t>
            </a:r>
          </a:p>
          <a:p>
            <a:pPr>
              <a:lnSpc>
                <a:spcPts val="3770"/>
              </a:lnSpc>
            </a:pPr>
            <a:r>
              <a:rPr lang="en-US" sz="2693" dirty="0">
                <a:solidFill>
                  <a:srgbClr val="FFFFFF"/>
                </a:solidFill>
                <a:latin typeface="Rubik Mono"/>
                <a:ea typeface="Rubik Mono"/>
                <a:cs typeface="Rubik Mono"/>
                <a:sym typeface="Rubik Mono"/>
              </a:rPr>
              <a:t>ONE CARD</a:t>
            </a:r>
          </a:p>
        </p:txBody>
      </p:sp>
      <p:sp>
        <p:nvSpPr>
          <p:cNvPr id="27" name="TextBox 27"/>
          <p:cNvSpPr txBox="1"/>
          <p:nvPr/>
        </p:nvSpPr>
        <p:spPr>
          <a:xfrm>
            <a:off x="6236610" y="2153873"/>
            <a:ext cx="2340732" cy="187552"/>
          </a:xfrm>
          <a:prstGeom prst="rect">
            <a:avLst/>
          </a:prstGeom>
        </p:spPr>
        <p:txBody>
          <a:bodyPr lIns="0" tIns="0" rIns="0" bIns="0" rtlCol="0" anchor="t">
            <a:spAutoFit/>
          </a:bodyPr>
          <a:lstStyle/>
          <a:p>
            <a:pPr>
              <a:lnSpc>
                <a:spcPts val="1615"/>
              </a:lnSpc>
              <a:spcBef>
                <a:spcPct val="0"/>
              </a:spcBef>
            </a:pPr>
            <a:r>
              <a:rPr lang="en-US" sz="1154" b="1" spc="185" dirty="0">
                <a:solidFill>
                  <a:srgbClr val="FFFFFF"/>
                </a:solidFill>
                <a:latin typeface="Montserrat Light Bold"/>
                <a:ea typeface="Montserrat Light Bold"/>
                <a:cs typeface="Montserrat Light Bold"/>
                <a:sym typeface="Montserrat Light Bold"/>
              </a:rPr>
              <a:t>BOOK APPOINTMENTS!!</a:t>
            </a:r>
          </a:p>
        </p:txBody>
      </p:sp>
      <p:sp>
        <p:nvSpPr>
          <p:cNvPr id="28" name="TextBox 28"/>
          <p:cNvSpPr txBox="1"/>
          <p:nvPr/>
        </p:nvSpPr>
        <p:spPr>
          <a:xfrm>
            <a:off x="6236610" y="440773"/>
            <a:ext cx="2790180" cy="215828"/>
          </a:xfrm>
          <a:prstGeom prst="rect">
            <a:avLst/>
          </a:prstGeom>
        </p:spPr>
        <p:txBody>
          <a:bodyPr lIns="0" tIns="0" rIns="0" bIns="0" rtlCol="0" anchor="t">
            <a:spAutoFit/>
          </a:bodyPr>
          <a:lstStyle/>
          <a:p>
            <a:pPr>
              <a:lnSpc>
                <a:spcPts val="1615"/>
              </a:lnSpc>
              <a:spcBef>
                <a:spcPct val="0"/>
              </a:spcBef>
            </a:pPr>
            <a:r>
              <a:rPr lang="en-US" sz="1924" b="1" spc="185" dirty="0" err="1">
                <a:solidFill>
                  <a:srgbClr val="E6501E"/>
                </a:solidFill>
                <a:latin typeface="Comic Sans MS" panose="030F0702030302020204" pitchFamily="66" charset="0"/>
                <a:ea typeface="Nirmala UI Semilight" panose="020B0402040204020203" pitchFamily="34" charset="0"/>
                <a:cs typeface="Nirmala UI Semilight" panose="020B0402040204020203" pitchFamily="34" charset="0"/>
                <a:sym typeface="Rubik Mono"/>
              </a:rPr>
              <a:t>uSpark</a:t>
            </a:r>
            <a:r>
              <a:rPr lang="en-US" sz="1924" b="1" spc="185" dirty="0">
                <a:solidFill>
                  <a:srgbClr val="E6501E"/>
                </a:solidFill>
                <a:latin typeface="Comic Sans MS" panose="030F0702030302020204" pitchFamily="66" charset="0"/>
                <a:ea typeface="Nirmala UI Semilight" panose="020B0402040204020203" pitchFamily="34" charset="0"/>
                <a:cs typeface="Nirmala UI Semilight" panose="020B0402040204020203" pitchFamily="34" charset="0"/>
                <a:sym typeface="Rubik Mono"/>
              </a:rPr>
              <a:t> Application </a:t>
            </a:r>
          </a:p>
        </p:txBody>
      </p:sp>
      <p:sp>
        <p:nvSpPr>
          <p:cNvPr id="29" name="TextBox 29"/>
          <p:cNvSpPr txBox="1"/>
          <p:nvPr/>
        </p:nvSpPr>
        <p:spPr>
          <a:xfrm>
            <a:off x="5918623" y="5923014"/>
            <a:ext cx="2658719" cy="187552"/>
          </a:xfrm>
          <a:prstGeom prst="rect">
            <a:avLst/>
          </a:prstGeom>
        </p:spPr>
        <p:txBody>
          <a:bodyPr wrap="square" lIns="0" tIns="0" rIns="0" bIns="0" rtlCol="0" anchor="t">
            <a:spAutoFit/>
          </a:bodyPr>
          <a:lstStyle/>
          <a:p>
            <a:pPr>
              <a:lnSpc>
                <a:spcPts val="1615"/>
              </a:lnSpc>
              <a:spcBef>
                <a:spcPct val="0"/>
              </a:spcBef>
            </a:pPr>
            <a:r>
              <a:rPr lang="en-US" sz="1154" b="1" spc="185" dirty="0">
                <a:solidFill>
                  <a:srgbClr val="1C3066"/>
                </a:solidFill>
                <a:latin typeface="Montserrat Light Bold"/>
                <a:ea typeface="Montserrat Light Bold"/>
                <a:cs typeface="Montserrat Light Bold"/>
                <a:sym typeface="Montserrat Light Bold"/>
              </a:rPr>
              <a:t>CHATBOT – </a:t>
            </a:r>
            <a:r>
              <a:rPr lang="en-US" sz="1154" b="1" spc="185" dirty="0" err="1">
                <a:solidFill>
                  <a:srgbClr val="1C3066"/>
                </a:solidFill>
                <a:latin typeface="Montserrat Light Bold"/>
                <a:ea typeface="Montserrat Light Bold"/>
                <a:cs typeface="Montserrat Light Bold"/>
                <a:sym typeface="Montserrat Light Bold"/>
              </a:rPr>
              <a:t>Uheal</a:t>
            </a:r>
            <a:r>
              <a:rPr lang="en-US" sz="1154" b="1" spc="185" dirty="0">
                <a:solidFill>
                  <a:srgbClr val="1C3066"/>
                </a:solidFill>
                <a:latin typeface="Montserrat Light Bold"/>
                <a:ea typeface="Montserrat Light Bold"/>
                <a:cs typeface="Montserrat Light Bold"/>
                <a:sym typeface="Montserrat Light Bold"/>
              </a:rPr>
              <a:t> </a:t>
            </a:r>
          </a:p>
        </p:txBody>
      </p:sp>
      <p:sp>
        <p:nvSpPr>
          <p:cNvPr id="30" name="TextBox 30"/>
          <p:cNvSpPr txBox="1"/>
          <p:nvPr/>
        </p:nvSpPr>
        <p:spPr>
          <a:xfrm>
            <a:off x="9600656" y="1136630"/>
            <a:ext cx="2340732" cy="392736"/>
          </a:xfrm>
          <a:prstGeom prst="rect">
            <a:avLst/>
          </a:prstGeom>
        </p:spPr>
        <p:txBody>
          <a:bodyPr lIns="0" tIns="0" rIns="0" bIns="0" rtlCol="0" anchor="t">
            <a:spAutoFit/>
          </a:bodyPr>
          <a:lstStyle/>
          <a:p>
            <a:pPr>
              <a:lnSpc>
                <a:spcPts val="1615"/>
              </a:lnSpc>
              <a:spcBef>
                <a:spcPct val="0"/>
              </a:spcBef>
            </a:pPr>
            <a:r>
              <a:rPr lang="en-US" sz="1154" b="1" spc="185" dirty="0">
                <a:solidFill>
                  <a:srgbClr val="FFFFFF"/>
                </a:solidFill>
                <a:latin typeface="Montserrat Light Bold"/>
                <a:ea typeface="Montserrat Light Bold"/>
                <a:cs typeface="Montserrat Light Bold"/>
                <a:sym typeface="Montserrat Light Bold"/>
              </a:rPr>
              <a:t>HOSPITAL RECOMMENDATIONS</a:t>
            </a:r>
          </a:p>
        </p:txBody>
      </p:sp>
      <p:sp>
        <p:nvSpPr>
          <p:cNvPr id="31" name="TextBox 30">
            <a:extLst>
              <a:ext uri="{FF2B5EF4-FFF2-40B4-BE49-F238E27FC236}">
                <a16:creationId xmlns:a16="http://schemas.microsoft.com/office/drawing/2014/main" id="{275D711E-AEF5-0871-3A65-111153D3004D}"/>
              </a:ext>
            </a:extLst>
          </p:cNvPr>
          <p:cNvSpPr txBox="1"/>
          <p:nvPr/>
        </p:nvSpPr>
        <p:spPr>
          <a:xfrm>
            <a:off x="6236609" y="2871074"/>
            <a:ext cx="2521710" cy="1543436"/>
          </a:xfrm>
          <a:prstGeom prst="rect">
            <a:avLst/>
          </a:prstGeom>
          <a:noFill/>
        </p:spPr>
        <p:txBody>
          <a:bodyPr wrap="square" rtlCol="0">
            <a:spAutoFit/>
          </a:bodyPr>
          <a:lstStyle/>
          <a:p>
            <a:r>
              <a:rPr lang="en-US" sz="1347" dirty="0" err="1">
                <a:solidFill>
                  <a:schemeClr val="bg1"/>
                </a:solidFill>
                <a:latin typeface="Montserrat Light Bold" panose="020B0604020202020204" charset="0"/>
              </a:rPr>
              <a:t>uSpark</a:t>
            </a:r>
            <a:r>
              <a:rPr lang="en-US" sz="1347" dirty="0">
                <a:solidFill>
                  <a:schemeClr val="bg1"/>
                </a:solidFill>
                <a:latin typeface="Montserrat Light Bold" panose="020B0604020202020204" charset="0"/>
              </a:rPr>
              <a:t> allows users to make appointments which can be in-person or virtual based on their availability and doctor’s availability , in contrast to the traditional way of making appointments</a:t>
            </a:r>
            <a:endParaRPr lang="en-IN" sz="1347" dirty="0">
              <a:solidFill>
                <a:schemeClr val="bg1"/>
              </a:solidFill>
              <a:latin typeface="Montserrat Light Bold" panose="020B0604020202020204" charset="0"/>
            </a:endParaRPr>
          </a:p>
        </p:txBody>
      </p:sp>
      <p:sp>
        <p:nvSpPr>
          <p:cNvPr id="35" name="TextBox 34">
            <a:extLst>
              <a:ext uri="{FF2B5EF4-FFF2-40B4-BE49-F238E27FC236}">
                <a16:creationId xmlns:a16="http://schemas.microsoft.com/office/drawing/2014/main" id="{BBDA8086-7413-9A68-DF10-C36C66AB01B0}"/>
              </a:ext>
            </a:extLst>
          </p:cNvPr>
          <p:cNvSpPr txBox="1"/>
          <p:nvPr/>
        </p:nvSpPr>
        <p:spPr>
          <a:xfrm>
            <a:off x="9541673" y="1505827"/>
            <a:ext cx="2701672" cy="1513235"/>
          </a:xfrm>
          <a:prstGeom prst="rect">
            <a:avLst/>
          </a:prstGeom>
          <a:noFill/>
        </p:spPr>
        <p:txBody>
          <a:bodyPr wrap="square">
            <a:spAutoFit/>
          </a:bodyPr>
          <a:lstStyle/>
          <a:p>
            <a:r>
              <a:rPr lang="en-US" sz="1154" dirty="0">
                <a:solidFill>
                  <a:schemeClr val="bg1"/>
                </a:solidFill>
                <a:latin typeface="Montserrat Light Bold" panose="020B0604020202020204" charset="0"/>
              </a:rPr>
              <a:t>Users can now see recommendations of hospitals that might be suitable for their issue. These recommendations on their assessment done via a series of questions asked by our chatbot “</a:t>
            </a:r>
            <a:r>
              <a:rPr lang="en-US" sz="1154" dirty="0" err="1">
                <a:solidFill>
                  <a:schemeClr val="bg1"/>
                </a:solidFill>
                <a:latin typeface="Montserrat Light Bold" panose="020B0604020202020204" charset="0"/>
              </a:rPr>
              <a:t>Uheal</a:t>
            </a:r>
            <a:r>
              <a:rPr lang="en-US" sz="1154" dirty="0">
                <a:solidFill>
                  <a:schemeClr val="bg1"/>
                </a:solidFill>
                <a:latin typeface="Montserrat Light Bold" panose="020B0604020202020204" charset="0"/>
              </a:rPr>
              <a:t>”</a:t>
            </a:r>
          </a:p>
          <a:p>
            <a:r>
              <a:rPr lang="en-US" sz="1154" dirty="0">
                <a:solidFill>
                  <a:schemeClr val="bg1"/>
                </a:solidFill>
                <a:latin typeface="Montserrat Light Bold" panose="020B0604020202020204" charset="0"/>
              </a:rPr>
              <a:t>Distance from Hospital, working hours can be seen. </a:t>
            </a:r>
            <a:endParaRPr lang="en-IN" sz="1154" dirty="0">
              <a:solidFill>
                <a:schemeClr val="bg1"/>
              </a:solidFill>
              <a:latin typeface="Montserrat Light Bold" panose="020B0604020202020204" charset="0"/>
            </a:endParaRPr>
          </a:p>
        </p:txBody>
      </p:sp>
      <p:sp>
        <p:nvSpPr>
          <p:cNvPr id="41" name="TextBox 40">
            <a:extLst>
              <a:ext uri="{FF2B5EF4-FFF2-40B4-BE49-F238E27FC236}">
                <a16:creationId xmlns:a16="http://schemas.microsoft.com/office/drawing/2014/main" id="{A906DED3-F24A-2108-1CDB-87A494C7AC2B}"/>
              </a:ext>
            </a:extLst>
          </p:cNvPr>
          <p:cNvSpPr txBox="1"/>
          <p:nvPr/>
        </p:nvSpPr>
        <p:spPr>
          <a:xfrm>
            <a:off x="9634620" y="5474247"/>
            <a:ext cx="2712249" cy="2994538"/>
          </a:xfrm>
          <a:prstGeom prst="rect">
            <a:avLst/>
          </a:prstGeom>
          <a:noFill/>
        </p:spPr>
        <p:txBody>
          <a:bodyPr wrap="square">
            <a:spAutoFit/>
          </a:bodyPr>
          <a:lstStyle/>
          <a:p>
            <a:r>
              <a:rPr lang="en-US" sz="1347" dirty="0" err="1">
                <a:solidFill>
                  <a:schemeClr val="bg1"/>
                </a:solidFill>
                <a:latin typeface="Montserrat Light Bold" panose="020B0604020202020204" charset="0"/>
              </a:rPr>
              <a:t>uHeal</a:t>
            </a:r>
            <a:r>
              <a:rPr lang="en-US" sz="1347" dirty="0">
                <a:solidFill>
                  <a:schemeClr val="bg1"/>
                </a:solidFill>
                <a:latin typeface="Montserrat Light Bold" panose="020B0604020202020204" charset="0"/>
              </a:rPr>
              <a:t> stores the details of the health issue of the patient which is obtained from the conducted assessment, all the assessment details are saved on ONE CARD along with the date of assessment.  One card involves patient’s assessment details, insurance details, personal details and a QR code that is used to share the ONE CARD, this completely eliminates the need for physical documents to store information. </a:t>
            </a:r>
            <a:endParaRPr lang="en-IN" sz="1347" dirty="0">
              <a:solidFill>
                <a:schemeClr val="bg1"/>
              </a:solidFill>
              <a:latin typeface="Montserrat Light Bold" panose="020B0604020202020204" charset="0"/>
            </a:endParaRPr>
          </a:p>
        </p:txBody>
      </p:sp>
      <p:sp>
        <p:nvSpPr>
          <p:cNvPr id="43" name="TextBox 42">
            <a:extLst>
              <a:ext uri="{FF2B5EF4-FFF2-40B4-BE49-F238E27FC236}">
                <a16:creationId xmlns:a16="http://schemas.microsoft.com/office/drawing/2014/main" id="{918192AF-39FA-93C0-D2FC-4B58EFBDBF1B}"/>
              </a:ext>
            </a:extLst>
          </p:cNvPr>
          <p:cNvSpPr txBox="1"/>
          <p:nvPr/>
        </p:nvSpPr>
        <p:spPr>
          <a:xfrm>
            <a:off x="5625406" y="6116756"/>
            <a:ext cx="2712249" cy="1513235"/>
          </a:xfrm>
          <a:prstGeom prst="rect">
            <a:avLst/>
          </a:prstGeom>
          <a:noFill/>
        </p:spPr>
        <p:txBody>
          <a:bodyPr wrap="square">
            <a:spAutoFit/>
          </a:bodyPr>
          <a:lstStyle/>
          <a:p>
            <a:r>
              <a:rPr lang="en-US" sz="1154" dirty="0" err="1">
                <a:solidFill>
                  <a:srgbClr val="002060"/>
                </a:solidFill>
                <a:latin typeface="Montserrat Light Bold" panose="020B0604020202020204" charset="0"/>
              </a:rPr>
              <a:t>uHeal</a:t>
            </a:r>
            <a:r>
              <a:rPr lang="en-US" sz="1154" dirty="0">
                <a:solidFill>
                  <a:srgbClr val="002060"/>
                </a:solidFill>
                <a:latin typeface="Montserrat Light Bold" panose="020B0604020202020204" charset="0"/>
              </a:rPr>
              <a:t> conducts assessment for the patients with the help of series of questions and also gives few preventive measures and also it makes appointments for the user by giving recommendations about hospitals, in contrast to traditional method of searching hospitals</a:t>
            </a:r>
            <a:endParaRPr lang="en-IN" sz="1154" dirty="0">
              <a:solidFill>
                <a:srgbClr val="002060"/>
              </a:solidFill>
              <a:latin typeface="Montserrat Light Bold" panose="020B0604020202020204" charset="0"/>
            </a:endParaRPr>
          </a:p>
        </p:txBody>
      </p:sp>
      <p:sp>
        <p:nvSpPr>
          <p:cNvPr id="47" name="TextBox 46">
            <a:extLst>
              <a:ext uri="{FF2B5EF4-FFF2-40B4-BE49-F238E27FC236}">
                <a16:creationId xmlns:a16="http://schemas.microsoft.com/office/drawing/2014/main" id="{D72BD5AA-11DA-236A-570E-BDC0C3798854}"/>
              </a:ext>
            </a:extLst>
          </p:cNvPr>
          <p:cNvSpPr txBox="1"/>
          <p:nvPr/>
        </p:nvSpPr>
        <p:spPr>
          <a:xfrm>
            <a:off x="6222705" y="8558324"/>
            <a:ext cx="2922978" cy="1336135"/>
          </a:xfrm>
          <a:prstGeom prst="rect">
            <a:avLst/>
          </a:prstGeom>
          <a:noFill/>
        </p:spPr>
        <p:txBody>
          <a:bodyPr wrap="square">
            <a:spAutoFit/>
          </a:bodyPr>
          <a:lstStyle/>
          <a:p>
            <a:r>
              <a:rPr lang="en-US" sz="1347" dirty="0" err="1">
                <a:solidFill>
                  <a:schemeClr val="bg1"/>
                </a:solidFill>
                <a:latin typeface="Montserrat Light Bold" panose="020B0604020202020204" charset="0"/>
              </a:rPr>
              <a:t>Useg</a:t>
            </a:r>
            <a:r>
              <a:rPr lang="en-US" sz="1347" dirty="0">
                <a:solidFill>
                  <a:schemeClr val="bg1"/>
                </a:solidFill>
                <a:latin typeface="Montserrat Light Bold" panose="020B0604020202020204" charset="0"/>
              </a:rPr>
              <a:t> is an ML algorithm that is used by doctors as a part of their diagnosis. </a:t>
            </a:r>
          </a:p>
          <a:p>
            <a:r>
              <a:rPr lang="en-US" sz="1347" dirty="0">
                <a:solidFill>
                  <a:schemeClr val="bg1"/>
                </a:solidFill>
                <a:latin typeface="Montserrat Light Bold" panose="020B0604020202020204" charset="0"/>
              </a:rPr>
              <a:t>This makes their work easier and helps them to narrow down the issue in a much </a:t>
            </a:r>
            <a:r>
              <a:rPr lang="en-US" sz="1347">
                <a:solidFill>
                  <a:schemeClr val="bg1"/>
                </a:solidFill>
                <a:latin typeface="Montserrat Light Bold" panose="020B0604020202020204" charset="0"/>
              </a:rPr>
              <a:t>quicker way</a:t>
            </a:r>
            <a:endParaRPr lang="en-IN" sz="1347" dirty="0">
              <a:solidFill>
                <a:schemeClr val="bg1"/>
              </a:solidFill>
              <a:latin typeface="Montserrat Light Bold" panose="020B0604020202020204" charset="0"/>
            </a:endParaRPr>
          </a:p>
        </p:txBody>
      </p:sp>
      <p:pic>
        <p:nvPicPr>
          <p:cNvPr id="32" name="Picture 31">
            <a:extLst>
              <a:ext uri="{FF2B5EF4-FFF2-40B4-BE49-F238E27FC236}">
                <a16:creationId xmlns:a16="http://schemas.microsoft.com/office/drawing/2014/main" id="{8837411A-13F6-C2C2-A25F-3A07246B5DDB}"/>
              </a:ext>
            </a:extLst>
          </p:cNvPr>
          <p:cNvPicPr>
            <a:picLocks noChangeAspect="1"/>
          </p:cNvPicPr>
          <p:nvPr/>
        </p:nvPicPr>
        <p:blipFill>
          <a:blip r:embed="rId22"/>
          <a:stretch>
            <a:fillRect/>
          </a:stretch>
        </p:blipFill>
        <p:spPr>
          <a:xfrm>
            <a:off x="16130563" y="-42861"/>
            <a:ext cx="2348464" cy="26434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F9319B86-7D34-C4AC-AE3A-887126295E44}"/>
            </a:ext>
          </a:extLst>
        </p:cNvPr>
        <p:cNvGrpSpPr/>
        <p:nvPr/>
      </p:nvGrpSpPr>
      <p:grpSpPr>
        <a:xfrm>
          <a:off x="0" y="0"/>
          <a:ext cx="0" cy="0"/>
          <a:chOff x="0" y="0"/>
          <a:chExt cx="0" cy="0"/>
        </a:xfrm>
      </p:grpSpPr>
      <p:grpSp>
        <p:nvGrpSpPr>
          <p:cNvPr id="100" name="Google Shape;100;p13">
            <a:extLst>
              <a:ext uri="{FF2B5EF4-FFF2-40B4-BE49-F238E27FC236}">
                <a16:creationId xmlns:a16="http://schemas.microsoft.com/office/drawing/2014/main" id="{BE29C47B-2217-1D1D-8AF1-E292BA7BAA17}"/>
              </a:ext>
            </a:extLst>
          </p:cNvPr>
          <p:cNvGrpSpPr/>
          <p:nvPr/>
        </p:nvGrpSpPr>
        <p:grpSpPr>
          <a:xfrm>
            <a:off x="777407" y="847874"/>
            <a:ext cx="16569779" cy="8700651"/>
            <a:chOff x="0" y="-47625"/>
            <a:chExt cx="4364057" cy="2291530"/>
          </a:xfrm>
        </p:grpSpPr>
        <p:sp>
          <p:nvSpPr>
            <p:cNvPr id="101" name="Google Shape;101;p13">
              <a:extLst>
                <a:ext uri="{FF2B5EF4-FFF2-40B4-BE49-F238E27FC236}">
                  <a16:creationId xmlns:a16="http://schemas.microsoft.com/office/drawing/2014/main" id="{5B6A6BAB-1A20-7B25-3231-A61E472738C2}"/>
                </a:ext>
              </a:extLst>
            </p:cNvPr>
            <p:cNvSpPr/>
            <p:nvPr/>
          </p:nvSpPr>
          <p:spPr>
            <a:xfrm>
              <a:off x="104277" y="76438"/>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4400" b="1" dirty="0">
                  <a:solidFill>
                    <a:schemeClr val="tx2">
                      <a:lumMod val="20000"/>
                      <a:lumOff val="80000"/>
                    </a:schemeClr>
                  </a:solidFill>
                </a:rPr>
                <a:t>Link</a:t>
              </a:r>
              <a:r>
                <a:rPr lang="en-US" sz="4400" dirty="0">
                  <a:solidFill>
                    <a:schemeClr val="tx2">
                      <a:lumMod val="20000"/>
                      <a:lumOff val="80000"/>
                    </a:schemeClr>
                  </a:solidFill>
                </a:rPr>
                <a:t>:</a:t>
              </a:r>
            </a:p>
            <a:p>
              <a:r>
                <a:rPr lang="en-US" sz="4000" dirty="0">
                  <a:hlinkClick r:id="rId3"/>
                </a:rPr>
                <a:t>Team working agreement</a:t>
              </a:r>
              <a:endParaRPr lang="en-US" sz="4000" dirty="0"/>
            </a:p>
            <a:p>
              <a:endParaRPr lang="en-US" sz="4400" dirty="0"/>
            </a:p>
          </p:txBody>
        </p:sp>
        <p:sp>
          <p:nvSpPr>
            <p:cNvPr id="102" name="Google Shape;102;p13">
              <a:extLst>
                <a:ext uri="{FF2B5EF4-FFF2-40B4-BE49-F238E27FC236}">
                  <a16:creationId xmlns:a16="http://schemas.microsoft.com/office/drawing/2014/main" id="{460197B1-70E3-3146-EB30-9D3036ADAD8B}"/>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13">
            <a:extLst>
              <a:ext uri="{FF2B5EF4-FFF2-40B4-BE49-F238E27FC236}">
                <a16:creationId xmlns:a16="http://schemas.microsoft.com/office/drawing/2014/main" id="{1ABA5AC0-7CEF-8248-14E2-41348E9B2F67}"/>
              </a:ext>
            </a:extLst>
          </p:cNvPr>
          <p:cNvSpPr txBox="1"/>
          <p:nvPr/>
        </p:nvSpPr>
        <p:spPr>
          <a:xfrm>
            <a:off x="4516957" y="186887"/>
            <a:ext cx="9254085" cy="81253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4400" b="1" dirty="0">
                <a:solidFill>
                  <a:srgbClr val="71CBEF"/>
                </a:solidFill>
                <a:latin typeface="Microsoft YaHei" panose="020B0503020204020204" pitchFamily="34" charset="-122"/>
                <a:ea typeface="Microsoft YaHei" panose="020B0503020204020204" pitchFamily="34" charset="-122"/>
                <a:sym typeface="Archivo Black"/>
              </a:rPr>
              <a:t>Team Working Agreement</a:t>
            </a:r>
            <a:endParaRPr lang="en-US" sz="4400" b="1" dirty="0">
              <a:latin typeface="Microsoft YaHei" panose="020B0503020204020204" pitchFamily="34" charset="-122"/>
              <a:ea typeface="Microsoft YaHei" panose="020B0503020204020204" pitchFamily="34" charset="-122"/>
            </a:endParaRPr>
          </a:p>
        </p:txBody>
      </p:sp>
      <p:sp>
        <p:nvSpPr>
          <p:cNvPr id="105" name="Google Shape;105;p13">
            <a:extLst>
              <a:ext uri="{FF2B5EF4-FFF2-40B4-BE49-F238E27FC236}">
                <a16:creationId xmlns:a16="http://schemas.microsoft.com/office/drawing/2014/main" id="{0B932DEC-4E2F-0554-DBF0-5ECDD0D46B22}"/>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4F390E9B-D84F-91A1-1DEF-7382D0C1F904}"/>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3" name="Picture 2">
            <a:extLst>
              <a:ext uri="{FF2B5EF4-FFF2-40B4-BE49-F238E27FC236}">
                <a16:creationId xmlns:a16="http://schemas.microsoft.com/office/drawing/2014/main" id="{016E6508-1E77-550F-763F-073AF98E7BB0}"/>
              </a:ext>
            </a:extLst>
          </p:cNvPr>
          <p:cNvPicPr>
            <a:picLocks noChangeAspect="1"/>
          </p:cNvPicPr>
          <p:nvPr/>
        </p:nvPicPr>
        <p:blipFill>
          <a:blip r:embed="rId4"/>
          <a:stretch>
            <a:fillRect/>
          </a:stretch>
        </p:blipFill>
        <p:spPr>
          <a:xfrm>
            <a:off x="7320525" y="1525972"/>
            <a:ext cx="5951288" cy="7279700"/>
          </a:xfrm>
          <a:prstGeom prst="rect">
            <a:avLst/>
          </a:prstGeom>
        </p:spPr>
      </p:pic>
      <p:pic>
        <p:nvPicPr>
          <p:cNvPr id="5" name="Picture 4">
            <a:extLst>
              <a:ext uri="{FF2B5EF4-FFF2-40B4-BE49-F238E27FC236}">
                <a16:creationId xmlns:a16="http://schemas.microsoft.com/office/drawing/2014/main" id="{8D6C6656-FFDC-A1B1-81AF-2BF9BB3D7710}"/>
              </a:ext>
            </a:extLst>
          </p:cNvPr>
          <p:cNvPicPr>
            <a:picLocks noChangeAspect="1"/>
          </p:cNvPicPr>
          <p:nvPr/>
        </p:nvPicPr>
        <p:blipFill>
          <a:blip r:embed="rId5"/>
          <a:stretch>
            <a:fillRect/>
          </a:stretch>
        </p:blipFill>
        <p:spPr>
          <a:xfrm>
            <a:off x="12167815" y="2134590"/>
            <a:ext cx="5997636" cy="7783341"/>
          </a:xfrm>
          <a:prstGeom prst="rect">
            <a:avLst/>
          </a:prstGeom>
        </p:spPr>
      </p:pic>
    </p:spTree>
    <p:extLst>
      <p:ext uri="{BB962C8B-B14F-4D97-AF65-F5344CB8AC3E}">
        <p14:creationId xmlns:p14="http://schemas.microsoft.com/office/powerpoint/2010/main" val="2071048134"/>
      </p:ext>
    </p:extLst>
  </p:cSld>
  <p:clrMapOvr>
    <a:masterClrMapping/>
  </p:clrMapOvr>
</p:sld>
</file>

<file path=ppt/theme/theme1.xml><?xml version="1.0" encoding="utf-8"?>
<a:theme xmlns:a="http://schemas.openxmlformats.org/drawingml/2006/main" name="Cyber-Futuristic AI Technology Thesis Defense">
  <a:themeElements>
    <a:clrScheme name="Office">
      <a:dk1>
        <a:srgbClr val="0F1A38"/>
      </a:dk1>
      <a:lt1>
        <a:srgbClr val="FFFFFF"/>
      </a:lt1>
      <a:dk2>
        <a:srgbClr val="2D5B8F"/>
      </a:dk2>
      <a:lt2>
        <a:srgbClr val="71CBEF"/>
      </a:lt2>
      <a:accent1>
        <a:srgbClr val="0F1A38"/>
      </a:accent1>
      <a:accent2>
        <a:srgbClr val="2D5B8F"/>
      </a:accent2>
      <a:accent3>
        <a:srgbClr val="71CBEF"/>
      </a:accent3>
      <a:accent4>
        <a:srgbClr val="888888"/>
      </a:accent4>
      <a:accent5>
        <a:srgbClr val="FFFFFF"/>
      </a:accent5>
      <a:accent6>
        <a:srgbClr val="2D5B8F"/>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4312</TotalTime>
  <Words>4406</Words>
  <Application>Microsoft Office PowerPoint</Application>
  <PresentationFormat>Custom</PresentationFormat>
  <Paragraphs>635</Paragraphs>
  <Slides>43</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Courier New</vt:lpstr>
      <vt:lpstr>Arial</vt:lpstr>
      <vt:lpstr>Rubik Mono</vt:lpstr>
      <vt:lpstr>Comic Sans MS</vt:lpstr>
      <vt:lpstr>Microsoft YaHei</vt:lpstr>
      <vt:lpstr>Wingdings</vt:lpstr>
      <vt:lpstr>Calibri</vt:lpstr>
      <vt:lpstr>Noto Sans</vt:lpstr>
      <vt:lpstr>Archivo Black</vt:lpstr>
      <vt:lpstr>Montserrat Light Bold</vt:lpstr>
      <vt:lpstr>Aptos</vt:lpstr>
      <vt:lpstr>Cyber-Futuristic AI Technology Thesis Defense</vt:lpstr>
      <vt:lpstr>PowerPoint Presentation</vt:lpstr>
      <vt:lpstr>PowerPoint Presentation</vt:lpstr>
      <vt:lpstr>PowerPoint Presentation</vt:lpstr>
      <vt:lpstr>PowerPoint Presentation</vt:lpstr>
      <vt:lpstr>Improvements from professor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Algorithms And Models:</vt:lpstr>
      <vt:lpstr>PowerPoint Presentation</vt:lpstr>
      <vt:lpstr>Architecture Diagram</vt:lpstr>
      <vt:lpstr>Context Diagram</vt:lpstr>
      <vt:lpstr>Sequence Diagram</vt:lpstr>
      <vt:lpstr>State Diagram</vt:lpstr>
      <vt:lpstr>Class Diagram</vt:lpstr>
      <vt:lpstr>Product Backlog</vt:lpstr>
      <vt:lpstr>PowerPoint Presentation</vt:lpstr>
      <vt:lpstr>PowerPoint Presentation</vt:lpstr>
      <vt:lpstr>SPRINT 1 STORIES</vt:lpstr>
      <vt:lpstr>SPRINT 1 TEST CASES</vt:lpstr>
      <vt:lpstr>Us_01 As a patient, I want to sign up using email, phone, or social media so that I can access the application. </vt:lpstr>
      <vt:lpstr>US_18: As a doctor, I want to register and submit my credentials for verification. </vt:lpstr>
      <vt:lpstr>US_03: As a patient, I want to create and update my profile with personal details and insurance information. </vt:lpstr>
      <vt:lpstr>PowerPoint Presentation</vt:lpstr>
      <vt:lpstr>SPRINT 1 STORIES COMPLETED AND NOT:</vt:lpstr>
      <vt:lpstr>PowerPoint Presentation</vt:lpstr>
      <vt:lpstr>Sprint Velocity:</vt:lpstr>
      <vt:lpstr>PowerPoint Presentation</vt:lpstr>
      <vt:lpstr>PowerPoint Presentation</vt:lpstr>
      <vt:lpstr>Sprint Retrospective:</vt:lpstr>
      <vt:lpstr>Sprint 2 Planning: </vt:lpstr>
      <vt:lpstr>PowerPoint Presentation</vt:lpstr>
      <vt:lpstr>PowerPoint Presentation</vt:lpstr>
      <vt:lpstr>WIKI PAGE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jayanath singavarapu</dc:creator>
  <cp:lastModifiedBy>pranay kumar reddy</cp:lastModifiedBy>
  <cp:revision>20</cp:revision>
  <dcterms:modified xsi:type="dcterms:W3CDTF">2025-03-11T16:55:13Z</dcterms:modified>
</cp:coreProperties>
</file>